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6" r:id="rId3"/>
    <p:sldId id="277" r:id="rId4"/>
    <p:sldId id="274" r:id="rId5"/>
    <p:sldId id="258" r:id="rId6"/>
    <p:sldId id="259" r:id="rId7"/>
    <p:sldId id="272" r:id="rId8"/>
    <p:sldId id="260" r:id="rId9"/>
    <p:sldId id="278" r:id="rId10"/>
    <p:sldId id="261" r:id="rId11"/>
    <p:sldId id="262" r:id="rId12"/>
    <p:sldId id="273" r:id="rId13"/>
    <p:sldId id="263" r:id="rId14"/>
    <p:sldId id="264" r:id="rId15"/>
    <p:sldId id="279" r:id="rId16"/>
    <p:sldId id="265" r:id="rId17"/>
    <p:sldId id="266" r:id="rId18"/>
    <p:sldId id="267" r:id="rId19"/>
    <p:sldId id="268" r:id="rId20"/>
    <p:sldId id="269" r:id="rId21"/>
    <p:sldId id="270" r:id="rId22"/>
    <p:sldId id="271" r:id="rId23"/>
    <p:sldId id="275"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a:t>Modifiez le style du titre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11/26/2025</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923A1CC3-2375-41D4-9E03-427CAF2A4C1A}" type="datetimeFigureOut">
              <a:rPr lang="en-US" dirty="0"/>
              <a:t>11/26/2025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fr-FR"/>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4" name="Date Placeholder 3"/>
          <p:cNvSpPr>
            <a:spLocks noGrp="1"/>
          </p:cNvSpPr>
          <p:nvPr>
            <p:ph type="dt" sz="half" idx="10"/>
          </p:nvPr>
        </p:nvSpPr>
        <p:spPr/>
        <p:txBody>
          <a:bodyPr/>
          <a:lstStyle/>
          <a:p>
            <a:fld id="{AFF16868-8199-4C2C-A5B1-63AEE139F88E}" type="datetimeFigureOut">
              <a:rPr lang="en-US" dirty="0"/>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fr-FR"/>
              <a:t>Modifiez le style du titre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4" name="Date Placeholder 3"/>
          <p:cNvSpPr>
            <a:spLocks noGrp="1"/>
          </p:cNvSpPr>
          <p:nvPr>
            <p:ph type="dt" sz="half" idx="10"/>
          </p:nvPr>
        </p:nvSpPr>
        <p:spPr/>
        <p:txBody>
          <a:bodyPr/>
          <a:lstStyle/>
          <a:p>
            <a:fld id="{AAD9FF7F-6988-44CC-821B-644E70CD2F73}" type="datetimeFigureOut">
              <a:rPr lang="en-US" dirty="0"/>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5C12C299-16B2-4475-990D-751901EACC14}" type="datetimeFigureOut">
              <a:rPr lang="en-US" dirty="0"/>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11/26/2025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11/26/2025</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F34E6425-0181-43F2-84FC-787E803FD2F8}" type="datetimeFigureOut">
              <a:rPr lang="en-US" dirty="0"/>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11/26/2025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11/26/2025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fr-FR"/>
              <a:t>Modifiez le style du titre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11/26/2025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11/26/2025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76E86A4C-8E40-4F87-A4F0-01A0687C5742}" type="datetimeFigureOut">
              <a:rPr lang="en-US" dirty="0"/>
              <a:t>11/26/2025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fr-FR"/>
              <a:t>Cliquez sur l'icône pour ajouter une image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35E72C73-2D91-4E12-BA25-F0AA0C03599B}" type="datetimeFigureOut">
              <a:rPr lang="en-US" dirty="0"/>
              <a:t>11/26/2025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fr-FR"/>
              <a:t>Modifiez le style du titre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11/26/2025</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8BFD70-5E3C-4941-8DA2-91865B8DA31A}"/>
              </a:ext>
            </a:extLst>
          </p:cNvPr>
          <p:cNvSpPr>
            <a:spLocks noGrp="1"/>
          </p:cNvSpPr>
          <p:nvPr>
            <p:ph type="ctrTitle"/>
          </p:nvPr>
        </p:nvSpPr>
        <p:spPr>
          <a:xfrm>
            <a:off x="2109112" y="2305878"/>
            <a:ext cx="10082888" cy="2531166"/>
          </a:xfrm>
        </p:spPr>
        <p:txBody>
          <a:bodyPr/>
          <a:lstStyle/>
          <a:p>
            <a:r>
              <a:rPr lang="fr-FR" b="1" dirty="0"/>
              <a:t>Le </a:t>
            </a:r>
            <a:r>
              <a:rPr lang="fr-FR" b="1" dirty="0" err="1"/>
              <a:t>GEVA-sco</a:t>
            </a:r>
            <a:r>
              <a:rPr lang="fr-FR" b="1" dirty="0"/>
              <a:t> première demande</a:t>
            </a:r>
            <a:br>
              <a:rPr lang="fr-FR" b="1" dirty="0"/>
            </a:br>
            <a:br>
              <a:rPr lang="fr-FR" b="1" dirty="0"/>
            </a:br>
            <a:r>
              <a:rPr lang="fr-FR" b="1" dirty="0"/>
              <a:t>Le </a:t>
            </a:r>
            <a:r>
              <a:rPr lang="fr-FR" b="1" dirty="0" err="1"/>
              <a:t>GEVA-sco</a:t>
            </a:r>
            <a:r>
              <a:rPr lang="fr-FR" b="1" dirty="0"/>
              <a:t> réexamen</a:t>
            </a:r>
          </a:p>
        </p:txBody>
      </p:sp>
    </p:spTree>
    <p:extLst>
      <p:ext uri="{BB962C8B-B14F-4D97-AF65-F5344CB8AC3E}">
        <p14:creationId xmlns:p14="http://schemas.microsoft.com/office/powerpoint/2010/main" val="432287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C322D71-F2B8-4F7C-953E-1EEECB60FD30}"/>
              </a:ext>
            </a:extLst>
          </p:cNvPr>
          <p:cNvSpPr txBox="1"/>
          <p:nvPr/>
        </p:nvSpPr>
        <p:spPr>
          <a:xfrm>
            <a:off x="7044115" y="2275271"/>
            <a:ext cx="4843877" cy="2308324"/>
          </a:xfrm>
          <a:prstGeom prst="rect">
            <a:avLst/>
          </a:prstGeom>
          <a:noFill/>
        </p:spPr>
        <p:txBody>
          <a:bodyPr wrap="square" rtlCol="0">
            <a:spAutoFit/>
          </a:bodyPr>
          <a:lstStyle/>
          <a:p>
            <a:pPr marL="285750" indent="-285750">
              <a:buFontTx/>
              <a:buChar char="-"/>
            </a:pPr>
            <a:r>
              <a:rPr lang="fr-FR" b="1" dirty="0">
                <a:solidFill>
                  <a:srgbClr val="7030A0"/>
                </a:solidFill>
              </a:rPr>
              <a:t>Si EDT de la classe, indiquer </a:t>
            </a:r>
            <a:r>
              <a:rPr lang="fr-FR" b="1" dirty="0">
                <a:solidFill>
                  <a:schemeClr val="accent6">
                    <a:lumMod val="50000"/>
                  </a:schemeClr>
                </a:solidFill>
              </a:rPr>
              <a:t>EDT idem reste de la classe</a:t>
            </a:r>
            <a:r>
              <a:rPr lang="fr-FR" b="1" dirty="0">
                <a:solidFill>
                  <a:srgbClr val="7030A0"/>
                </a:solidFill>
              </a:rPr>
              <a:t>.</a:t>
            </a:r>
          </a:p>
          <a:p>
            <a:pPr marL="285750" indent="-285750">
              <a:buFontTx/>
              <a:buChar char="-"/>
            </a:pPr>
            <a:endParaRPr lang="fr-FR" b="1" dirty="0">
              <a:solidFill>
                <a:srgbClr val="7030A0"/>
              </a:solidFill>
            </a:endParaRPr>
          </a:p>
          <a:p>
            <a:pPr marL="285750" indent="-285750">
              <a:buFontTx/>
              <a:buChar char="-"/>
            </a:pPr>
            <a:r>
              <a:rPr lang="fr-FR" b="1" dirty="0">
                <a:solidFill>
                  <a:schemeClr val="accent6">
                    <a:lumMod val="50000"/>
                  </a:schemeClr>
                </a:solidFill>
              </a:rPr>
              <a:t>Préciser les temps d’ULIS, les prises en charge, les soins, les temps d’AESH, les temps hors classe.</a:t>
            </a:r>
          </a:p>
          <a:p>
            <a:pPr marL="285750" indent="-285750">
              <a:buFontTx/>
              <a:buChar char="-"/>
            </a:pPr>
            <a:endParaRPr lang="fr-FR" b="1" dirty="0">
              <a:solidFill>
                <a:schemeClr val="accent6">
                  <a:lumMod val="50000"/>
                </a:schemeClr>
              </a:solidFill>
            </a:endParaRPr>
          </a:p>
          <a:p>
            <a:pPr marL="285750" indent="-285750">
              <a:buFontTx/>
              <a:buChar char="-"/>
            </a:pPr>
            <a:r>
              <a:rPr lang="fr-FR" b="1" dirty="0">
                <a:solidFill>
                  <a:srgbClr val="7030A0"/>
                </a:solidFill>
              </a:rPr>
              <a:t>Ne pas joindre l’EDT de la classe</a:t>
            </a:r>
          </a:p>
        </p:txBody>
      </p:sp>
      <p:pic>
        <p:nvPicPr>
          <p:cNvPr id="4" name="Image 3">
            <a:extLst>
              <a:ext uri="{FF2B5EF4-FFF2-40B4-BE49-F238E27FC236}">
                <a16:creationId xmlns:a16="http://schemas.microsoft.com/office/drawing/2014/main" id="{9DC3B8E4-8A4B-4FA3-A866-FF6BD346C7EA}"/>
              </a:ext>
            </a:extLst>
          </p:cNvPr>
          <p:cNvPicPr>
            <a:picLocks noChangeAspect="1"/>
          </p:cNvPicPr>
          <p:nvPr/>
        </p:nvPicPr>
        <p:blipFill>
          <a:blip r:embed="rId2"/>
          <a:stretch>
            <a:fillRect/>
          </a:stretch>
        </p:blipFill>
        <p:spPr>
          <a:xfrm>
            <a:off x="390525" y="1881809"/>
            <a:ext cx="6653590" cy="3822838"/>
          </a:xfrm>
          <a:prstGeom prst="rect">
            <a:avLst/>
          </a:prstGeom>
        </p:spPr>
      </p:pic>
      <p:sp>
        <p:nvSpPr>
          <p:cNvPr id="5" name="ZoneTexte 4">
            <a:extLst>
              <a:ext uri="{FF2B5EF4-FFF2-40B4-BE49-F238E27FC236}">
                <a16:creationId xmlns:a16="http://schemas.microsoft.com/office/drawing/2014/main" id="{B2353593-669E-3526-BAE5-3F96C85C22B0}"/>
              </a:ext>
            </a:extLst>
          </p:cNvPr>
          <p:cNvSpPr txBox="1"/>
          <p:nvPr/>
        </p:nvSpPr>
        <p:spPr>
          <a:xfrm>
            <a:off x="1783645" y="630133"/>
            <a:ext cx="9369778" cy="523220"/>
          </a:xfrm>
          <a:prstGeom prst="rect">
            <a:avLst/>
          </a:prstGeom>
          <a:noFill/>
        </p:spPr>
        <p:txBody>
          <a:bodyPr wrap="square">
            <a:spAutoFit/>
          </a:bodyPr>
          <a:lstStyle/>
          <a:p>
            <a:r>
              <a:rPr lang="fr-FR" sz="2800" b="1" dirty="0">
                <a:solidFill>
                  <a:schemeClr val="accent6">
                    <a:lumMod val="50000"/>
                  </a:schemeClr>
                </a:solidFill>
              </a:rPr>
              <a:t>Emploi du temps : </a:t>
            </a:r>
            <a:r>
              <a:rPr lang="fr-FR" sz="2800" b="1" u="sng" dirty="0">
                <a:solidFill>
                  <a:schemeClr val="accent6">
                    <a:lumMod val="50000"/>
                  </a:schemeClr>
                </a:solidFill>
              </a:rPr>
              <a:t>Ne pas détailler les disciplines</a:t>
            </a:r>
          </a:p>
        </p:txBody>
      </p:sp>
    </p:spTree>
    <p:extLst>
      <p:ext uri="{BB962C8B-B14F-4D97-AF65-F5344CB8AC3E}">
        <p14:creationId xmlns:p14="http://schemas.microsoft.com/office/powerpoint/2010/main" val="425552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5DFCE546-C17F-4575-8393-6711A83FD60E}"/>
              </a:ext>
            </a:extLst>
          </p:cNvPr>
          <p:cNvPicPr>
            <a:picLocks noChangeAspect="1"/>
          </p:cNvPicPr>
          <p:nvPr/>
        </p:nvPicPr>
        <p:blipFill>
          <a:blip r:embed="rId2"/>
          <a:stretch>
            <a:fillRect/>
          </a:stretch>
        </p:blipFill>
        <p:spPr>
          <a:xfrm>
            <a:off x="267987" y="985134"/>
            <a:ext cx="9463035" cy="5541132"/>
          </a:xfrm>
          <a:prstGeom prst="rect">
            <a:avLst/>
          </a:prstGeom>
        </p:spPr>
      </p:pic>
      <p:sp>
        <p:nvSpPr>
          <p:cNvPr id="4" name="ZoneTexte 3">
            <a:extLst>
              <a:ext uri="{FF2B5EF4-FFF2-40B4-BE49-F238E27FC236}">
                <a16:creationId xmlns:a16="http://schemas.microsoft.com/office/drawing/2014/main" id="{4405FB08-E268-7A3E-4108-488935C21E77}"/>
              </a:ext>
            </a:extLst>
          </p:cNvPr>
          <p:cNvSpPr txBox="1"/>
          <p:nvPr/>
        </p:nvSpPr>
        <p:spPr>
          <a:xfrm>
            <a:off x="3984978" y="461914"/>
            <a:ext cx="6389510" cy="523220"/>
          </a:xfrm>
          <a:prstGeom prst="rect">
            <a:avLst/>
          </a:prstGeom>
          <a:noFill/>
        </p:spPr>
        <p:txBody>
          <a:bodyPr wrap="square">
            <a:spAutoFit/>
          </a:bodyPr>
          <a:lstStyle/>
          <a:p>
            <a:r>
              <a:rPr lang="fr-FR" sz="2800" b="1" dirty="0">
                <a:solidFill>
                  <a:schemeClr val="accent6">
                    <a:lumMod val="50000"/>
                  </a:schemeClr>
                </a:solidFill>
              </a:rPr>
              <a:t>Observation des activités de l’élève</a:t>
            </a:r>
            <a:endParaRPr lang="fr-FR" sz="2800" dirty="0"/>
          </a:p>
        </p:txBody>
      </p:sp>
    </p:spTree>
    <p:extLst>
      <p:ext uri="{BB962C8B-B14F-4D97-AF65-F5344CB8AC3E}">
        <p14:creationId xmlns:p14="http://schemas.microsoft.com/office/powerpoint/2010/main" val="1608990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C322D71-F2B8-4F7C-953E-1EEECB60FD30}"/>
              </a:ext>
            </a:extLst>
          </p:cNvPr>
          <p:cNvSpPr txBox="1"/>
          <p:nvPr/>
        </p:nvSpPr>
        <p:spPr>
          <a:xfrm>
            <a:off x="929426" y="1132148"/>
            <a:ext cx="10016870" cy="4801314"/>
          </a:xfrm>
          <a:prstGeom prst="rect">
            <a:avLst/>
          </a:prstGeom>
          <a:noFill/>
        </p:spPr>
        <p:txBody>
          <a:bodyPr wrap="square" rtlCol="0">
            <a:spAutoFit/>
          </a:bodyPr>
          <a:lstStyle/>
          <a:p>
            <a:pPr marL="285750" indent="-285750">
              <a:buFontTx/>
              <a:buChar char="-"/>
            </a:pPr>
            <a:r>
              <a:rPr lang="fr-FR" b="1" dirty="0">
                <a:solidFill>
                  <a:srgbClr val="7030A0"/>
                </a:solidFill>
              </a:rPr>
              <a:t>Une case par ligne doit être cochée. </a:t>
            </a:r>
          </a:p>
          <a:p>
            <a:pPr marL="285750" indent="-285750">
              <a:buFontTx/>
              <a:buChar char="-"/>
            </a:pPr>
            <a:r>
              <a:rPr lang="fr-FR" b="1" dirty="0">
                <a:solidFill>
                  <a:schemeClr val="accent6">
                    <a:lumMod val="50000"/>
                  </a:schemeClr>
                </a:solidFill>
              </a:rPr>
              <a:t>Être factuel</a:t>
            </a:r>
            <a:r>
              <a:rPr lang="fr-FR" b="1" dirty="0">
                <a:solidFill>
                  <a:srgbClr val="7030A0"/>
                </a:solidFill>
              </a:rPr>
              <a:t>, pas dans le jugement. </a:t>
            </a:r>
          </a:p>
          <a:p>
            <a:pPr marL="285750" indent="-285750">
              <a:buFontTx/>
              <a:buChar char="-"/>
            </a:pPr>
            <a:r>
              <a:rPr lang="fr-FR" b="1" dirty="0">
                <a:solidFill>
                  <a:srgbClr val="7030A0"/>
                </a:solidFill>
              </a:rPr>
              <a:t>Remplir en référence à un jeune du même âge. </a:t>
            </a:r>
          </a:p>
          <a:p>
            <a:pPr marL="285750" indent="-285750">
              <a:buFontTx/>
              <a:buChar char="-"/>
            </a:pPr>
            <a:r>
              <a:rPr lang="fr-FR" b="1" dirty="0">
                <a:solidFill>
                  <a:srgbClr val="7030A0"/>
                </a:solidFill>
              </a:rPr>
              <a:t>Si l’élève a été maintenu, se référer au niveau de classe attendu et non pas à son âge. </a:t>
            </a:r>
          </a:p>
          <a:p>
            <a:pPr marL="285750" indent="-285750">
              <a:buFontTx/>
              <a:buChar char="-"/>
            </a:pPr>
            <a:endParaRPr lang="fr-FR" b="1" dirty="0">
              <a:solidFill>
                <a:srgbClr val="7030A0"/>
              </a:solidFill>
            </a:endParaRPr>
          </a:p>
          <a:p>
            <a:pPr marL="285750" indent="-285750">
              <a:buFontTx/>
              <a:buChar char="-"/>
            </a:pPr>
            <a:endParaRPr lang="fr-FR" b="1" dirty="0">
              <a:solidFill>
                <a:srgbClr val="7030A0"/>
              </a:solidFill>
            </a:endParaRPr>
          </a:p>
          <a:p>
            <a:pPr marL="285750" indent="-285750">
              <a:buFontTx/>
              <a:buChar char="-"/>
            </a:pPr>
            <a:r>
              <a:rPr lang="fr-FR" b="1" dirty="0">
                <a:solidFill>
                  <a:schemeClr val="accent6">
                    <a:lumMod val="50000"/>
                  </a:schemeClr>
                </a:solidFill>
              </a:rPr>
              <a:t>Commentaire OBLIGATOIRE si case C ou D cochée</a:t>
            </a:r>
          </a:p>
          <a:p>
            <a:pPr marL="285750" indent="-285750">
              <a:buFontTx/>
              <a:buChar char="-"/>
            </a:pPr>
            <a:r>
              <a:rPr lang="fr-FR" b="1" dirty="0">
                <a:solidFill>
                  <a:srgbClr val="7030A0"/>
                </a:solidFill>
              </a:rPr>
              <a:t>Case A : fait seul</a:t>
            </a:r>
          </a:p>
          <a:p>
            <a:pPr marL="285750" indent="-285750">
              <a:buFontTx/>
              <a:buChar char="-"/>
            </a:pPr>
            <a:r>
              <a:rPr lang="fr-FR" b="1" dirty="0">
                <a:solidFill>
                  <a:srgbClr val="7030A0"/>
                </a:solidFill>
              </a:rPr>
              <a:t>Case B : fait avec des difficultés ponctuelles ou une aide ponctuelle. Lister les difficultés et les points d’appui.</a:t>
            </a:r>
          </a:p>
          <a:p>
            <a:pPr marL="285750" indent="-285750">
              <a:buFontTx/>
              <a:buChar char="-"/>
            </a:pPr>
            <a:r>
              <a:rPr lang="fr-FR" b="1" dirty="0">
                <a:solidFill>
                  <a:srgbClr val="7030A0"/>
                </a:solidFill>
              </a:rPr>
              <a:t>Case C : fait avec des difficultés régulières et/ou une aide régulière. </a:t>
            </a:r>
          </a:p>
          <a:p>
            <a:pPr marL="285750" indent="-285750">
              <a:buFontTx/>
              <a:buChar char="-"/>
            </a:pPr>
            <a:r>
              <a:rPr lang="fr-FR" b="1" dirty="0">
                <a:solidFill>
                  <a:srgbClr val="7030A0"/>
                </a:solidFill>
              </a:rPr>
              <a:t>Case D : ne peut pas faire. </a:t>
            </a:r>
          </a:p>
          <a:p>
            <a:pPr marL="285750" indent="-285750">
              <a:buFontTx/>
              <a:buChar char="-"/>
            </a:pPr>
            <a:endParaRPr lang="fr-FR" b="1" dirty="0">
              <a:solidFill>
                <a:srgbClr val="7030A0"/>
              </a:solidFill>
            </a:endParaRPr>
          </a:p>
          <a:p>
            <a:pPr marL="285750" indent="-285750">
              <a:buFontTx/>
              <a:buChar char="-"/>
            </a:pPr>
            <a:r>
              <a:rPr lang="fr-FR" b="1" dirty="0">
                <a:solidFill>
                  <a:srgbClr val="7030A0"/>
                </a:solidFill>
              </a:rPr>
              <a:t>Sans objet : compléter si besoin. </a:t>
            </a:r>
          </a:p>
          <a:p>
            <a:pPr marL="285750" indent="-285750">
              <a:buFontTx/>
              <a:buChar char="-"/>
            </a:pPr>
            <a:r>
              <a:rPr lang="fr-FR" b="1" dirty="0">
                <a:solidFill>
                  <a:srgbClr val="7030A0"/>
                </a:solidFill>
              </a:rPr>
              <a:t>Être cohérent avec le reste du GEVASCO. </a:t>
            </a:r>
          </a:p>
          <a:p>
            <a:pPr marL="285750" indent="-285750">
              <a:buFontTx/>
              <a:buChar char="-"/>
            </a:pPr>
            <a:r>
              <a:rPr lang="fr-FR" b="1" dirty="0">
                <a:solidFill>
                  <a:srgbClr val="7030A0"/>
                </a:solidFill>
              </a:rPr>
              <a:t>Lister les difficultés de comportements : être précis, fréquence, du </a:t>
            </a:r>
            <a:r>
              <a:rPr lang="fr-FR" b="1" dirty="0">
                <a:solidFill>
                  <a:schemeClr val="accent6">
                    <a:lumMod val="50000"/>
                  </a:schemeClr>
                </a:solidFill>
              </a:rPr>
              <a:t>factuel</a:t>
            </a:r>
            <a:r>
              <a:rPr lang="fr-FR" b="1" dirty="0">
                <a:solidFill>
                  <a:srgbClr val="7030A0"/>
                </a:solidFill>
              </a:rPr>
              <a:t>…</a:t>
            </a:r>
          </a:p>
        </p:txBody>
      </p:sp>
      <p:sp>
        <p:nvSpPr>
          <p:cNvPr id="2" name="ZoneTexte 1">
            <a:extLst>
              <a:ext uri="{FF2B5EF4-FFF2-40B4-BE49-F238E27FC236}">
                <a16:creationId xmlns:a16="http://schemas.microsoft.com/office/drawing/2014/main" id="{BFD2252C-C6E0-A6A0-2B79-29BD94CD3999}"/>
              </a:ext>
            </a:extLst>
          </p:cNvPr>
          <p:cNvSpPr txBox="1"/>
          <p:nvPr/>
        </p:nvSpPr>
        <p:spPr>
          <a:xfrm>
            <a:off x="3984978" y="461914"/>
            <a:ext cx="6389510" cy="523220"/>
          </a:xfrm>
          <a:prstGeom prst="rect">
            <a:avLst/>
          </a:prstGeom>
          <a:noFill/>
        </p:spPr>
        <p:txBody>
          <a:bodyPr wrap="square">
            <a:spAutoFit/>
          </a:bodyPr>
          <a:lstStyle/>
          <a:p>
            <a:r>
              <a:rPr lang="fr-FR" sz="2800" b="1" dirty="0">
                <a:solidFill>
                  <a:schemeClr val="accent6">
                    <a:lumMod val="50000"/>
                  </a:schemeClr>
                </a:solidFill>
              </a:rPr>
              <a:t>Observation des activités de l’élève</a:t>
            </a:r>
            <a:endParaRPr lang="fr-FR" sz="2800" dirty="0"/>
          </a:p>
        </p:txBody>
      </p:sp>
    </p:spTree>
    <p:extLst>
      <p:ext uri="{BB962C8B-B14F-4D97-AF65-F5344CB8AC3E}">
        <p14:creationId xmlns:p14="http://schemas.microsoft.com/office/powerpoint/2010/main" val="3063560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D7695FBB-A7FA-41DD-A4D2-FE528FE2AAAA}"/>
              </a:ext>
            </a:extLst>
          </p:cNvPr>
          <p:cNvPicPr>
            <a:picLocks noChangeAspect="1"/>
          </p:cNvPicPr>
          <p:nvPr/>
        </p:nvPicPr>
        <p:blipFill>
          <a:blip r:embed="rId2"/>
          <a:stretch>
            <a:fillRect/>
          </a:stretch>
        </p:blipFill>
        <p:spPr>
          <a:xfrm>
            <a:off x="1129540" y="2378166"/>
            <a:ext cx="9323319" cy="3971437"/>
          </a:xfrm>
          <a:prstGeom prst="rect">
            <a:avLst/>
          </a:prstGeom>
        </p:spPr>
      </p:pic>
      <p:sp>
        <p:nvSpPr>
          <p:cNvPr id="2" name="ZoneTexte 1">
            <a:extLst>
              <a:ext uri="{FF2B5EF4-FFF2-40B4-BE49-F238E27FC236}">
                <a16:creationId xmlns:a16="http://schemas.microsoft.com/office/drawing/2014/main" id="{97F21E25-758C-4324-BC4B-6A563E743CD0}"/>
              </a:ext>
            </a:extLst>
          </p:cNvPr>
          <p:cNvSpPr txBox="1"/>
          <p:nvPr/>
        </p:nvSpPr>
        <p:spPr>
          <a:xfrm>
            <a:off x="3984978" y="461914"/>
            <a:ext cx="6389510" cy="523220"/>
          </a:xfrm>
          <a:prstGeom prst="rect">
            <a:avLst/>
          </a:prstGeom>
          <a:noFill/>
        </p:spPr>
        <p:txBody>
          <a:bodyPr wrap="square">
            <a:spAutoFit/>
          </a:bodyPr>
          <a:lstStyle/>
          <a:p>
            <a:r>
              <a:rPr lang="fr-FR" sz="2800" b="1" dirty="0">
                <a:solidFill>
                  <a:schemeClr val="accent6">
                    <a:lumMod val="50000"/>
                  </a:schemeClr>
                </a:solidFill>
              </a:rPr>
              <a:t>Observation des activités de l’élève</a:t>
            </a:r>
            <a:endParaRPr lang="fr-FR" sz="2800" dirty="0"/>
          </a:p>
        </p:txBody>
      </p:sp>
    </p:spTree>
    <p:extLst>
      <p:ext uri="{BB962C8B-B14F-4D97-AF65-F5344CB8AC3E}">
        <p14:creationId xmlns:p14="http://schemas.microsoft.com/office/powerpoint/2010/main" val="3684409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A1336C32-5034-4D55-853F-53FAA1B2503D}"/>
              </a:ext>
            </a:extLst>
          </p:cNvPr>
          <p:cNvPicPr>
            <a:picLocks noChangeAspect="1"/>
          </p:cNvPicPr>
          <p:nvPr/>
        </p:nvPicPr>
        <p:blipFill>
          <a:blip r:embed="rId2"/>
          <a:stretch>
            <a:fillRect/>
          </a:stretch>
        </p:blipFill>
        <p:spPr>
          <a:xfrm>
            <a:off x="431981" y="1013231"/>
            <a:ext cx="9877228" cy="2109374"/>
          </a:xfrm>
          <a:prstGeom prst="rect">
            <a:avLst/>
          </a:prstGeom>
        </p:spPr>
      </p:pic>
      <p:sp>
        <p:nvSpPr>
          <p:cNvPr id="4" name="ZoneTexte 3">
            <a:extLst>
              <a:ext uri="{FF2B5EF4-FFF2-40B4-BE49-F238E27FC236}">
                <a16:creationId xmlns:a16="http://schemas.microsoft.com/office/drawing/2014/main" id="{0C7BB2D0-F55C-4C3C-9307-8738BEE65B85}"/>
              </a:ext>
            </a:extLst>
          </p:cNvPr>
          <p:cNvSpPr txBox="1"/>
          <p:nvPr/>
        </p:nvSpPr>
        <p:spPr>
          <a:xfrm>
            <a:off x="578737" y="3429000"/>
            <a:ext cx="10856907" cy="2862322"/>
          </a:xfrm>
          <a:prstGeom prst="rect">
            <a:avLst/>
          </a:prstGeom>
          <a:noFill/>
        </p:spPr>
        <p:txBody>
          <a:bodyPr wrap="square" rtlCol="0">
            <a:spAutoFit/>
          </a:bodyPr>
          <a:lstStyle/>
          <a:p>
            <a:pPr marL="285750" indent="-285750">
              <a:buFontTx/>
              <a:buChar char="-"/>
            </a:pPr>
            <a:r>
              <a:rPr lang="fr-FR" b="1" dirty="0">
                <a:solidFill>
                  <a:srgbClr val="7030A0"/>
                </a:solidFill>
              </a:rPr>
              <a:t>Comment évolue l’élève, en quoi ce qui est mis en place lui permet-il de progresser (ou pas)?</a:t>
            </a:r>
          </a:p>
          <a:p>
            <a:pPr marL="285750" indent="-285750">
              <a:buFontTx/>
              <a:buChar char="-"/>
            </a:pPr>
            <a:endParaRPr lang="fr-FR" b="1" dirty="0">
              <a:solidFill>
                <a:srgbClr val="7030A0"/>
              </a:solidFill>
            </a:endParaRPr>
          </a:p>
          <a:p>
            <a:pPr marL="285750" indent="-285750">
              <a:buFontTx/>
              <a:buChar char="-"/>
            </a:pPr>
            <a:r>
              <a:rPr lang="fr-FR" b="1" dirty="0">
                <a:solidFill>
                  <a:srgbClr val="7030A0"/>
                </a:solidFill>
              </a:rPr>
              <a:t>Noter la progression en termes de compétences scolaires (ce qu’il arrive à faire maintenant), de comportement (ce qui a changé ou pas), de posture d’élève (respect du cadre, autonomie, mise au travail)</a:t>
            </a:r>
          </a:p>
          <a:p>
            <a:endParaRPr lang="fr-FR" b="1" dirty="0">
              <a:solidFill>
                <a:srgbClr val="7030A0"/>
              </a:solidFill>
            </a:endParaRPr>
          </a:p>
          <a:p>
            <a:pPr marL="285750" indent="-285750">
              <a:buFontTx/>
              <a:buChar char="-"/>
            </a:pPr>
            <a:r>
              <a:rPr lang="fr-FR" b="1" dirty="0">
                <a:solidFill>
                  <a:srgbClr val="7030A0"/>
                </a:solidFill>
              </a:rPr>
              <a:t>Noter les domaines qui intéressent l’élève.</a:t>
            </a:r>
          </a:p>
          <a:p>
            <a:pPr marL="285750" indent="-285750">
              <a:buFontTx/>
              <a:buChar char="-"/>
            </a:pPr>
            <a:endParaRPr lang="fr-FR" b="1" dirty="0">
              <a:solidFill>
                <a:srgbClr val="7030A0"/>
              </a:solidFill>
            </a:endParaRPr>
          </a:p>
          <a:p>
            <a:pPr marL="285750" indent="-285750">
              <a:buFontTx/>
              <a:buChar char="-"/>
            </a:pPr>
            <a:r>
              <a:rPr lang="fr-FR" b="1" dirty="0">
                <a:solidFill>
                  <a:srgbClr val="7030A0"/>
                </a:solidFill>
              </a:rPr>
              <a:t>Noter la classe envisagée l’année suivante. </a:t>
            </a:r>
          </a:p>
        </p:txBody>
      </p:sp>
      <p:sp>
        <p:nvSpPr>
          <p:cNvPr id="3" name="ZoneTexte 2">
            <a:extLst>
              <a:ext uri="{FF2B5EF4-FFF2-40B4-BE49-F238E27FC236}">
                <a16:creationId xmlns:a16="http://schemas.microsoft.com/office/drawing/2014/main" id="{2ECD8E8D-534E-EC46-E156-838B90FF9539}"/>
              </a:ext>
            </a:extLst>
          </p:cNvPr>
          <p:cNvSpPr txBox="1"/>
          <p:nvPr/>
        </p:nvSpPr>
        <p:spPr>
          <a:xfrm>
            <a:off x="4255912" y="345592"/>
            <a:ext cx="6389510" cy="523220"/>
          </a:xfrm>
          <a:prstGeom prst="rect">
            <a:avLst/>
          </a:prstGeom>
          <a:noFill/>
        </p:spPr>
        <p:txBody>
          <a:bodyPr wrap="square">
            <a:spAutoFit/>
          </a:bodyPr>
          <a:lstStyle/>
          <a:p>
            <a:r>
              <a:rPr lang="fr-FR" sz="2800" b="1" dirty="0">
                <a:solidFill>
                  <a:schemeClr val="accent6">
                    <a:lumMod val="50000"/>
                  </a:schemeClr>
                </a:solidFill>
              </a:rPr>
              <a:t>Évolution observée et perspectives</a:t>
            </a:r>
            <a:endParaRPr lang="fr-FR" sz="2800" dirty="0"/>
          </a:p>
        </p:txBody>
      </p:sp>
    </p:spTree>
    <p:extLst>
      <p:ext uri="{BB962C8B-B14F-4D97-AF65-F5344CB8AC3E}">
        <p14:creationId xmlns:p14="http://schemas.microsoft.com/office/powerpoint/2010/main" val="17386427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A2F4BDCB-89EA-C433-B4EF-95D4A32C46DE}"/>
              </a:ext>
            </a:extLst>
          </p:cNvPr>
          <p:cNvSpPr txBox="1"/>
          <p:nvPr/>
        </p:nvSpPr>
        <p:spPr>
          <a:xfrm>
            <a:off x="496711" y="1299699"/>
            <a:ext cx="11441290" cy="2862322"/>
          </a:xfrm>
          <a:prstGeom prst="rect">
            <a:avLst/>
          </a:prstGeom>
          <a:noFill/>
        </p:spPr>
        <p:txBody>
          <a:bodyPr wrap="square">
            <a:spAutoFit/>
          </a:bodyPr>
          <a:lstStyle/>
          <a:p>
            <a:pPr algn="l"/>
            <a:r>
              <a:rPr lang="fr-FR" b="1" i="0" u="none" strike="noStrike" baseline="0" dirty="0">
                <a:solidFill>
                  <a:schemeClr val="accent6">
                    <a:lumMod val="50000"/>
                  </a:schemeClr>
                </a:solidFill>
                <a:latin typeface="+mj-lt"/>
              </a:rPr>
              <a:t>Évolution :</a:t>
            </a:r>
          </a:p>
          <a:p>
            <a:pPr algn="l"/>
            <a:r>
              <a:rPr lang="fr-FR" b="0" i="0" u="none" strike="noStrike" baseline="0" dirty="0">
                <a:latin typeface="+mj-lt"/>
              </a:rPr>
              <a:t>- L'élève ne réalise quasiment aucune acquisition malgré les adaptations proposées dans sa classe.</a:t>
            </a:r>
          </a:p>
          <a:p>
            <a:pPr algn="l"/>
            <a:r>
              <a:rPr lang="fr-FR" b="0" i="0" u="none" strike="noStrike" baseline="0" dirty="0">
                <a:latin typeface="+mj-lt"/>
              </a:rPr>
              <a:t>- Les acquisitions se font à un rythme adapté : l'élève progresse tout de même mais de façon très laborieuse.</a:t>
            </a:r>
          </a:p>
          <a:p>
            <a:pPr algn="l"/>
            <a:r>
              <a:rPr lang="fr-FR" b="0" i="0" u="none" strike="noStrike" baseline="0" dirty="0">
                <a:latin typeface="+mj-lt"/>
              </a:rPr>
              <a:t>- Les acquisitions se font à un rythme adapté, mais l'élève progresse tout de même et prend plaisir à venir </a:t>
            </a:r>
            <a:r>
              <a:rPr lang="fr-FR" dirty="0">
                <a:latin typeface="+mj-lt"/>
              </a:rPr>
              <a:t>à l’école</a:t>
            </a:r>
            <a:r>
              <a:rPr lang="fr-FR" b="0" i="0" u="none" strike="noStrike" baseline="0" dirty="0">
                <a:latin typeface="+mj-lt"/>
              </a:rPr>
              <a:t>.</a:t>
            </a:r>
          </a:p>
          <a:p>
            <a:pPr algn="l"/>
            <a:r>
              <a:rPr lang="fr-FR" b="0" i="0" u="none" strike="noStrike" baseline="0" dirty="0">
                <a:latin typeface="+mj-lt"/>
              </a:rPr>
              <a:t>- Les adaptations proposées permettent des acquisitions hétérogènes mais conformes à la classe d'âge.</a:t>
            </a:r>
          </a:p>
          <a:p>
            <a:pPr algn="l"/>
            <a:r>
              <a:rPr lang="fr-FR" b="0" i="0" u="none" strike="noStrike" baseline="0" dirty="0">
                <a:latin typeface="+mj-lt"/>
              </a:rPr>
              <a:t>- L'élève prend de plus en plus d'autonomie par rapport aux adaptations proposées : il progresse au sein d'un cadre de plus en plus normatif.</a:t>
            </a:r>
            <a:endParaRPr lang="fr-FR" dirty="0">
              <a:latin typeface="+mj-lt"/>
            </a:endParaRPr>
          </a:p>
        </p:txBody>
      </p:sp>
      <p:sp>
        <p:nvSpPr>
          <p:cNvPr id="4" name="ZoneTexte 3">
            <a:extLst>
              <a:ext uri="{FF2B5EF4-FFF2-40B4-BE49-F238E27FC236}">
                <a16:creationId xmlns:a16="http://schemas.microsoft.com/office/drawing/2014/main" id="{705C1452-00EC-3C60-8EED-5E7EBD59B76F}"/>
              </a:ext>
            </a:extLst>
          </p:cNvPr>
          <p:cNvSpPr txBox="1"/>
          <p:nvPr/>
        </p:nvSpPr>
        <p:spPr>
          <a:xfrm>
            <a:off x="496711" y="345592"/>
            <a:ext cx="10148711" cy="954107"/>
          </a:xfrm>
          <a:prstGeom prst="rect">
            <a:avLst/>
          </a:prstGeom>
          <a:noFill/>
        </p:spPr>
        <p:txBody>
          <a:bodyPr wrap="square">
            <a:spAutoFit/>
          </a:bodyPr>
          <a:lstStyle/>
          <a:p>
            <a:r>
              <a:rPr lang="fr-FR" sz="2800" b="1" dirty="0">
                <a:solidFill>
                  <a:schemeClr val="accent6">
                    <a:lumMod val="50000"/>
                  </a:schemeClr>
                </a:solidFill>
              </a:rPr>
              <a:t>Évolution observée et perspectives : </a:t>
            </a:r>
          </a:p>
          <a:p>
            <a:r>
              <a:rPr lang="fr-FR" sz="2800" b="1" dirty="0">
                <a:solidFill>
                  <a:schemeClr val="accent6">
                    <a:lumMod val="50000"/>
                  </a:schemeClr>
                </a:solidFill>
              </a:rPr>
              <a:t>Contenu préformaté à insérer </a:t>
            </a:r>
            <a:endParaRPr lang="fr-FR" sz="2800" dirty="0"/>
          </a:p>
        </p:txBody>
      </p:sp>
    </p:spTree>
    <p:extLst>
      <p:ext uri="{BB962C8B-B14F-4D97-AF65-F5344CB8AC3E}">
        <p14:creationId xmlns:p14="http://schemas.microsoft.com/office/powerpoint/2010/main" val="2261311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2351A6D2-35E0-45B8-A55D-9F96E92CB543}"/>
              </a:ext>
            </a:extLst>
          </p:cNvPr>
          <p:cNvPicPr>
            <a:picLocks noChangeAspect="1"/>
          </p:cNvPicPr>
          <p:nvPr/>
        </p:nvPicPr>
        <p:blipFill>
          <a:blip r:embed="rId2"/>
          <a:stretch>
            <a:fillRect/>
          </a:stretch>
        </p:blipFill>
        <p:spPr>
          <a:xfrm>
            <a:off x="423862" y="432559"/>
            <a:ext cx="7384884" cy="4046676"/>
          </a:xfrm>
          <a:prstGeom prst="rect">
            <a:avLst/>
          </a:prstGeom>
        </p:spPr>
      </p:pic>
      <p:sp>
        <p:nvSpPr>
          <p:cNvPr id="3" name="ZoneTexte 2">
            <a:extLst>
              <a:ext uri="{FF2B5EF4-FFF2-40B4-BE49-F238E27FC236}">
                <a16:creationId xmlns:a16="http://schemas.microsoft.com/office/drawing/2014/main" id="{E388D366-2AC0-4379-977E-C2BF5EFD6411}"/>
              </a:ext>
            </a:extLst>
          </p:cNvPr>
          <p:cNvSpPr txBox="1"/>
          <p:nvPr/>
        </p:nvSpPr>
        <p:spPr>
          <a:xfrm>
            <a:off x="1166191" y="4770783"/>
            <a:ext cx="10257183" cy="1477328"/>
          </a:xfrm>
          <a:prstGeom prst="rect">
            <a:avLst/>
          </a:prstGeom>
          <a:noFill/>
        </p:spPr>
        <p:txBody>
          <a:bodyPr wrap="square" rtlCol="0">
            <a:spAutoFit/>
          </a:bodyPr>
          <a:lstStyle/>
          <a:p>
            <a:r>
              <a:rPr lang="fr-FR" b="1" dirty="0">
                <a:solidFill>
                  <a:srgbClr val="7030A0"/>
                </a:solidFill>
              </a:rPr>
              <a:t>On analyse ici en quoi les aménagements, les adaptations, les compensations ont facilité la scolarisation de l’élève, lui ont permis d’acquérir de nouvelles compétences et connaissances. </a:t>
            </a:r>
          </a:p>
          <a:p>
            <a:r>
              <a:rPr lang="fr-FR" b="1" dirty="0">
                <a:solidFill>
                  <a:srgbClr val="7030A0"/>
                </a:solidFill>
              </a:rPr>
              <a:t>On analyse la pertinence des aménagements de la page 2. On fait un bilan. (Exemple, un EDT aménagé, fait que l’élève a pu continuer à venir, est moins fatigable…)</a:t>
            </a:r>
          </a:p>
        </p:txBody>
      </p:sp>
    </p:spTree>
    <p:extLst>
      <p:ext uri="{BB962C8B-B14F-4D97-AF65-F5344CB8AC3E}">
        <p14:creationId xmlns:p14="http://schemas.microsoft.com/office/powerpoint/2010/main" val="443794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A4B43CE7-4A41-48F8-8BAE-7CE4BAFB6E39}"/>
              </a:ext>
            </a:extLst>
          </p:cNvPr>
          <p:cNvPicPr>
            <a:picLocks noChangeAspect="1"/>
          </p:cNvPicPr>
          <p:nvPr/>
        </p:nvPicPr>
        <p:blipFill>
          <a:blip r:embed="rId2"/>
          <a:stretch>
            <a:fillRect/>
          </a:stretch>
        </p:blipFill>
        <p:spPr>
          <a:xfrm>
            <a:off x="541889" y="372510"/>
            <a:ext cx="8440709" cy="3629647"/>
          </a:xfrm>
          <a:prstGeom prst="rect">
            <a:avLst/>
          </a:prstGeom>
        </p:spPr>
      </p:pic>
      <p:sp>
        <p:nvSpPr>
          <p:cNvPr id="3" name="ZoneTexte 2">
            <a:extLst>
              <a:ext uri="{FF2B5EF4-FFF2-40B4-BE49-F238E27FC236}">
                <a16:creationId xmlns:a16="http://schemas.microsoft.com/office/drawing/2014/main" id="{CE5CE71D-BF39-4C74-BDEF-416A3B11F347}"/>
              </a:ext>
            </a:extLst>
          </p:cNvPr>
          <p:cNvSpPr txBox="1"/>
          <p:nvPr/>
        </p:nvSpPr>
        <p:spPr>
          <a:xfrm>
            <a:off x="2027583" y="4306957"/>
            <a:ext cx="8680174" cy="1200329"/>
          </a:xfrm>
          <a:prstGeom prst="rect">
            <a:avLst/>
          </a:prstGeom>
          <a:noFill/>
        </p:spPr>
        <p:txBody>
          <a:bodyPr wrap="square" rtlCol="0">
            <a:spAutoFit/>
          </a:bodyPr>
          <a:lstStyle/>
          <a:p>
            <a:r>
              <a:rPr lang="fr-FR" b="1" dirty="0">
                <a:solidFill>
                  <a:srgbClr val="7030A0"/>
                </a:solidFill>
              </a:rPr>
              <a:t>ULIS, SEGPA, UE : noter les compétences travaillées dans ces dispositifs. </a:t>
            </a:r>
          </a:p>
          <a:p>
            <a:r>
              <a:rPr lang="fr-FR" b="1" dirty="0">
                <a:solidFill>
                  <a:srgbClr val="7030A0"/>
                </a:solidFill>
              </a:rPr>
              <a:t>En quoi sont-ils pertinents ?</a:t>
            </a:r>
          </a:p>
          <a:p>
            <a:r>
              <a:rPr lang="fr-FR" b="1" dirty="0">
                <a:solidFill>
                  <a:srgbClr val="7030A0"/>
                </a:solidFill>
              </a:rPr>
              <a:t>L’élève tire t-il profit de ce dispositif?</a:t>
            </a:r>
          </a:p>
          <a:p>
            <a:r>
              <a:rPr lang="fr-FR" b="1" dirty="0">
                <a:solidFill>
                  <a:srgbClr val="7030A0"/>
                </a:solidFill>
              </a:rPr>
              <a:t>Quelles matières en classe, avec quels objectifs?</a:t>
            </a:r>
          </a:p>
        </p:txBody>
      </p:sp>
    </p:spTree>
    <p:extLst>
      <p:ext uri="{BB962C8B-B14F-4D97-AF65-F5344CB8AC3E}">
        <p14:creationId xmlns:p14="http://schemas.microsoft.com/office/powerpoint/2010/main" val="26498246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CAA3DB77-1BDA-4E47-8710-0C5C6AC1C3A9}"/>
              </a:ext>
            </a:extLst>
          </p:cNvPr>
          <p:cNvPicPr>
            <a:picLocks noChangeAspect="1"/>
          </p:cNvPicPr>
          <p:nvPr/>
        </p:nvPicPr>
        <p:blipFill>
          <a:blip r:embed="rId2"/>
          <a:stretch>
            <a:fillRect/>
          </a:stretch>
        </p:blipFill>
        <p:spPr>
          <a:xfrm>
            <a:off x="506480" y="514142"/>
            <a:ext cx="7976773" cy="3514519"/>
          </a:xfrm>
          <a:prstGeom prst="rect">
            <a:avLst/>
          </a:prstGeom>
        </p:spPr>
      </p:pic>
      <p:sp>
        <p:nvSpPr>
          <p:cNvPr id="3" name="ZoneTexte 2">
            <a:extLst>
              <a:ext uri="{FF2B5EF4-FFF2-40B4-BE49-F238E27FC236}">
                <a16:creationId xmlns:a16="http://schemas.microsoft.com/office/drawing/2014/main" id="{83686B48-A677-424A-BC3A-5C7B95531F63}"/>
              </a:ext>
            </a:extLst>
          </p:cNvPr>
          <p:cNvSpPr txBox="1"/>
          <p:nvPr/>
        </p:nvSpPr>
        <p:spPr>
          <a:xfrm>
            <a:off x="1524000" y="4214191"/>
            <a:ext cx="9395791" cy="1477328"/>
          </a:xfrm>
          <a:prstGeom prst="rect">
            <a:avLst/>
          </a:prstGeom>
          <a:noFill/>
        </p:spPr>
        <p:txBody>
          <a:bodyPr wrap="square" rtlCol="0">
            <a:spAutoFit/>
          </a:bodyPr>
          <a:lstStyle/>
          <a:p>
            <a:r>
              <a:rPr lang="fr-FR" b="1" dirty="0">
                <a:solidFill>
                  <a:srgbClr val="7030A0"/>
                </a:solidFill>
              </a:rPr>
              <a:t>A remplir par l’AESH sous couvert de l’enseignant. </a:t>
            </a:r>
          </a:p>
          <a:p>
            <a:r>
              <a:rPr lang="fr-FR" b="1" dirty="0">
                <a:solidFill>
                  <a:srgbClr val="7030A0"/>
                </a:solidFill>
              </a:rPr>
              <a:t>En lien avec les missions du PPS (Voir fiche missions de l’AESH)</a:t>
            </a:r>
          </a:p>
          <a:p>
            <a:r>
              <a:rPr lang="fr-FR" b="1" dirty="0">
                <a:solidFill>
                  <a:srgbClr val="7030A0"/>
                </a:solidFill>
              </a:rPr>
              <a:t>Temps d’accompagnement</a:t>
            </a:r>
          </a:p>
          <a:p>
            <a:r>
              <a:rPr lang="fr-FR" b="1" dirty="0">
                <a:solidFill>
                  <a:srgbClr val="7030A0"/>
                </a:solidFill>
              </a:rPr>
              <a:t>Qu’est ce que l’AESH fait réellement?</a:t>
            </a:r>
          </a:p>
          <a:p>
            <a:r>
              <a:rPr lang="fr-FR" b="1" dirty="0">
                <a:solidFill>
                  <a:srgbClr val="7030A0"/>
                </a:solidFill>
              </a:rPr>
              <a:t>Noter ce pourquoi il n’y a pas besoin d’aide. </a:t>
            </a:r>
          </a:p>
        </p:txBody>
      </p:sp>
    </p:spTree>
    <p:extLst>
      <p:ext uri="{BB962C8B-B14F-4D97-AF65-F5344CB8AC3E}">
        <p14:creationId xmlns:p14="http://schemas.microsoft.com/office/powerpoint/2010/main" val="14227970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3182AC5E-386B-44F5-8F45-5FC7629AEFC8}"/>
              </a:ext>
            </a:extLst>
          </p:cNvPr>
          <p:cNvPicPr>
            <a:picLocks noChangeAspect="1"/>
          </p:cNvPicPr>
          <p:nvPr/>
        </p:nvPicPr>
        <p:blipFill>
          <a:blip r:embed="rId2"/>
          <a:stretch>
            <a:fillRect/>
          </a:stretch>
        </p:blipFill>
        <p:spPr>
          <a:xfrm>
            <a:off x="540440" y="456372"/>
            <a:ext cx="7980138" cy="3506028"/>
          </a:xfrm>
          <a:prstGeom prst="rect">
            <a:avLst/>
          </a:prstGeom>
        </p:spPr>
      </p:pic>
      <p:sp>
        <p:nvSpPr>
          <p:cNvPr id="3" name="ZoneTexte 2">
            <a:extLst>
              <a:ext uri="{FF2B5EF4-FFF2-40B4-BE49-F238E27FC236}">
                <a16:creationId xmlns:a16="http://schemas.microsoft.com/office/drawing/2014/main" id="{60B9F118-A046-4A6D-9425-ADC6247C3193}"/>
              </a:ext>
            </a:extLst>
          </p:cNvPr>
          <p:cNvSpPr txBox="1"/>
          <p:nvPr/>
        </p:nvSpPr>
        <p:spPr>
          <a:xfrm>
            <a:off x="767643" y="4240696"/>
            <a:ext cx="10340623" cy="1200329"/>
          </a:xfrm>
          <a:prstGeom prst="rect">
            <a:avLst/>
          </a:prstGeom>
          <a:noFill/>
        </p:spPr>
        <p:txBody>
          <a:bodyPr wrap="square" rtlCol="0">
            <a:spAutoFit/>
          </a:bodyPr>
          <a:lstStyle/>
          <a:p>
            <a:r>
              <a:rPr lang="fr-FR" b="1" u="sng" dirty="0">
                <a:solidFill>
                  <a:schemeClr val="accent6">
                    <a:lumMod val="50000"/>
                  </a:schemeClr>
                </a:solidFill>
              </a:rPr>
              <a:t>Ce cadre sera rempli en ESS. </a:t>
            </a:r>
          </a:p>
          <a:p>
            <a:endParaRPr lang="fr-FR" b="1" u="sng" dirty="0">
              <a:solidFill>
                <a:schemeClr val="accent6">
                  <a:lumMod val="50000"/>
                </a:schemeClr>
              </a:solidFill>
            </a:endParaRPr>
          </a:p>
          <a:p>
            <a:r>
              <a:rPr lang="fr-FR" b="1" dirty="0">
                <a:solidFill>
                  <a:srgbClr val="7030A0"/>
                </a:solidFill>
              </a:rPr>
              <a:t>Si la famille vous a fait passer des bilans, avec l’accord de la famille ils pourront être joints au dossier. </a:t>
            </a:r>
          </a:p>
        </p:txBody>
      </p:sp>
    </p:spTree>
    <p:extLst>
      <p:ext uri="{BB962C8B-B14F-4D97-AF65-F5344CB8AC3E}">
        <p14:creationId xmlns:p14="http://schemas.microsoft.com/office/powerpoint/2010/main" val="3609886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0FCB36-4F63-EDB1-AE48-9B0116B7C151}"/>
              </a:ext>
            </a:extLst>
          </p:cNvPr>
          <p:cNvSpPr>
            <a:spLocks noGrp="1"/>
          </p:cNvSpPr>
          <p:nvPr>
            <p:ph type="title"/>
          </p:nvPr>
        </p:nvSpPr>
        <p:spPr/>
        <p:txBody>
          <a:bodyPr/>
          <a:lstStyle/>
          <a:p>
            <a:pPr algn="ctr"/>
            <a:r>
              <a:rPr lang="fr-FR" b="1" dirty="0"/>
              <a:t>Le GEVA-SCO</a:t>
            </a:r>
            <a:endParaRPr lang="fr-FR" dirty="0"/>
          </a:p>
        </p:txBody>
      </p:sp>
      <p:sp>
        <p:nvSpPr>
          <p:cNvPr id="3" name="Espace réservé du contenu 2">
            <a:extLst>
              <a:ext uri="{FF2B5EF4-FFF2-40B4-BE49-F238E27FC236}">
                <a16:creationId xmlns:a16="http://schemas.microsoft.com/office/drawing/2014/main" id="{64B859ED-59A3-F79B-8E91-6A9871562140}"/>
              </a:ext>
            </a:extLst>
          </p:cNvPr>
          <p:cNvSpPr>
            <a:spLocks noGrp="1"/>
          </p:cNvSpPr>
          <p:nvPr>
            <p:ph idx="1"/>
          </p:nvPr>
        </p:nvSpPr>
        <p:spPr>
          <a:xfrm>
            <a:off x="688622" y="2468032"/>
            <a:ext cx="10972800" cy="3416300"/>
          </a:xfrm>
        </p:spPr>
        <p:txBody>
          <a:bodyPr>
            <a:normAutofit lnSpcReduction="10000"/>
          </a:bodyPr>
          <a:lstStyle/>
          <a:p>
            <a:r>
              <a:rPr lang="fr-FR" dirty="0"/>
              <a:t>Le </a:t>
            </a:r>
            <a:r>
              <a:rPr lang="fr-FR" dirty="0" err="1"/>
              <a:t>Geva-sco</a:t>
            </a:r>
            <a:r>
              <a:rPr lang="fr-FR" dirty="0"/>
              <a:t> est le </a:t>
            </a:r>
            <a:r>
              <a:rPr lang="fr-FR" b="1" dirty="0">
                <a:solidFill>
                  <a:schemeClr val="accent6">
                    <a:lumMod val="50000"/>
                  </a:schemeClr>
                </a:solidFill>
              </a:rPr>
              <a:t>Guide d’évaluation des besoins de compensation en matière de scolarisation</a:t>
            </a:r>
            <a:r>
              <a:rPr lang="fr-FR" dirty="0"/>
              <a:t>.</a:t>
            </a:r>
          </a:p>
          <a:p>
            <a:r>
              <a:rPr lang="fr-FR" dirty="0"/>
              <a:t>Il est rédigé lorsque les parents ou l’équipe pédagogique de l’école s’interrogent sur </a:t>
            </a:r>
            <a:r>
              <a:rPr lang="fr-FR" b="1" dirty="0">
                <a:solidFill>
                  <a:schemeClr val="accent6">
                    <a:lumMod val="50000"/>
                  </a:schemeClr>
                </a:solidFill>
              </a:rPr>
              <a:t>les difficultés graves </a:t>
            </a:r>
            <a:r>
              <a:rPr lang="fr-FR" dirty="0"/>
              <a:t>rencontrées par un élève. Il peut concerner tous les élèves en âge scolaire : de la petite section de maternelle à la terminale.</a:t>
            </a:r>
          </a:p>
          <a:p>
            <a:r>
              <a:rPr lang="fr-FR" dirty="0"/>
              <a:t>Le Gevasco est un document </a:t>
            </a:r>
            <a:r>
              <a:rPr lang="fr-FR" b="1" dirty="0">
                <a:solidFill>
                  <a:schemeClr val="accent6">
                    <a:lumMod val="50000"/>
                  </a:schemeClr>
                </a:solidFill>
              </a:rPr>
              <a:t>essentiel</a:t>
            </a:r>
            <a:r>
              <a:rPr lang="fr-FR" dirty="0"/>
              <a:t> qui</a:t>
            </a:r>
            <a:r>
              <a:rPr lang="fr-FR" b="1" dirty="0"/>
              <a:t> </a:t>
            </a:r>
            <a:r>
              <a:rPr lang="fr-FR" b="1" dirty="0">
                <a:solidFill>
                  <a:schemeClr val="accent6">
                    <a:lumMod val="50000"/>
                  </a:schemeClr>
                </a:solidFill>
              </a:rPr>
              <a:t>rassemble les informations importantes</a:t>
            </a:r>
            <a:r>
              <a:rPr lang="fr-FR" dirty="0">
                <a:solidFill>
                  <a:schemeClr val="accent6">
                    <a:lumMod val="50000"/>
                  </a:schemeClr>
                </a:solidFill>
              </a:rPr>
              <a:t> </a:t>
            </a:r>
            <a:r>
              <a:rPr lang="fr-FR" dirty="0"/>
              <a:t>sur la situation de l’élève pouvant impacter son parcours scolaire :</a:t>
            </a:r>
          </a:p>
          <a:p>
            <a:pPr marL="0" indent="0">
              <a:buNone/>
            </a:pPr>
            <a:r>
              <a:rPr lang="fr-FR" dirty="0"/>
              <a:t>- les </a:t>
            </a:r>
            <a:r>
              <a:rPr lang="fr-FR" b="1" dirty="0">
                <a:solidFill>
                  <a:schemeClr val="accent6">
                    <a:lumMod val="50000"/>
                  </a:schemeClr>
                </a:solidFill>
              </a:rPr>
              <a:t>observations de l’</a:t>
            </a:r>
            <a:r>
              <a:rPr lang="fr-FR" b="1" dirty="0" err="1">
                <a:solidFill>
                  <a:schemeClr val="accent6">
                    <a:lumMod val="50000"/>
                  </a:schemeClr>
                </a:solidFill>
              </a:rPr>
              <a:t>nseignant</a:t>
            </a:r>
            <a:r>
              <a:rPr lang="fr-FR" b="1" dirty="0">
                <a:solidFill>
                  <a:schemeClr val="accent6">
                    <a:lumMod val="50000"/>
                  </a:schemeClr>
                </a:solidFill>
              </a:rPr>
              <a:t> </a:t>
            </a:r>
            <a:r>
              <a:rPr lang="fr-FR" dirty="0"/>
              <a:t>sur la manière dont l’élève aborde les apprentissages ;</a:t>
            </a:r>
          </a:p>
          <a:p>
            <a:pPr marL="0" indent="0">
              <a:buNone/>
            </a:pPr>
            <a:r>
              <a:rPr lang="fr-FR" dirty="0"/>
              <a:t>- ses </a:t>
            </a:r>
            <a:r>
              <a:rPr lang="fr-FR" b="1" dirty="0">
                <a:solidFill>
                  <a:schemeClr val="accent6">
                    <a:lumMod val="50000"/>
                  </a:schemeClr>
                </a:solidFill>
              </a:rPr>
              <a:t>points forts </a:t>
            </a:r>
            <a:r>
              <a:rPr lang="fr-FR" dirty="0"/>
              <a:t>;</a:t>
            </a:r>
          </a:p>
          <a:p>
            <a:pPr marL="0" indent="0">
              <a:buNone/>
            </a:pPr>
            <a:r>
              <a:rPr lang="fr-FR" dirty="0"/>
              <a:t>- les </a:t>
            </a:r>
            <a:r>
              <a:rPr lang="fr-FR" b="1" dirty="0">
                <a:solidFill>
                  <a:schemeClr val="accent6">
                    <a:lumMod val="50000"/>
                  </a:schemeClr>
                </a:solidFill>
              </a:rPr>
              <a:t>difficultés</a:t>
            </a:r>
            <a:r>
              <a:rPr lang="fr-FR" dirty="0"/>
              <a:t> qu’il rencontre et dans quel contexte ces difficultés se présentent.</a:t>
            </a:r>
          </a:p>
          <a:p>
            <a:endParaRPr lang="fr-FR" dirty="0"/>
          </a:p>
        </p:txBody>
      </p:sp>
    </p:spTree>
    <p:extLst>
      <p:ext uri="{BB962C8B-B14F-4D97-AF65-F5344CB8AC3E}">
        <p14:creationId xmlns:p14="http://schemas.microsoft.com/office/powerpoint/2010/main" val="27217968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E8600CA4-7F1F-4EE9-A06B-482A8A97834B}"/>
              </a:ext>
            </a:extLst>
          </p:cNvPr>
          <p:cNvPicPr>
            <a:picLocks noChangeAspect="1"/>
          </p:cNvPicPr>
          <p:nvPr/>
        </p:nvPicPr>
        <p:blipFill>
          <a:blip r:embed="rId2"/>
          <a:stretch>
            <a:fillRect/>
          </a:stretch>
        </p:blipFill>
        <p:spPr>
          <a:xfrm>
            <a:off x="474180" y="328612"/>
            <a:ext cx="5810250" cy="5591175"/>
          </a:xfrm>
          <a:prstGeom prst="rect">
            <a:avLst/>
          </a:prstGeom>
        </p:spPr>
      </p:pic>
      <p:sp>
        <p:nvSpPr>
          <p:cNvPr id="3" name="ZoneTexte 2">
            <a:extLst>
              <a:ext uri="{FF2B5EF4-FFF2-40B4-BE49-F238E27FC236}">
                <a16:creationId xmlns:a16="http://schemas.microsoft.com/office/drawing/2014/main" id="{B897A3A4-B7FE-49AC-859A-FDDE21ECA803}"/>
              </a:ext>
            </a:extLst>
          </p:cNvPr>
          <p:cNvSpPr txBox="1"/>
          <p:nvPr/>
        </p:nvSpPr>
        <p:spPr>
          <a:xfrm>
            <a:off x="6771861" y="1775791"/>
            <a:ext cx="4850296" cy="1200329"/>
          </a:xfrm>
          <a:prstGeom prst="rect">
            <a:avLst/>
          </a:prstGeom>
          <a:noFill/>
        </p:spPr>
        <p:txBody>
          <a:bodyPr wrap="square" rtlCol="0">
            <a:spAutoFit/>
          </a:bodyPr>
          <a:lstStyle/>
          <a:p>
            <a:r>
              <a:rPr lang="fr-FR" b="1" dirty="0">
                <a:solidFill>
                  <a:srgbClr val="7030A0"/>
                </a:solidFill>
              </a:rPr>
              <a:t>Noter les objectifs pédagogiques prévus pour l’année. </a:t>
            </a:r>
          </a:p>
          <a:p>
            <a:endParaRPr lang="fr-FR" b="1" dirty="0">
              <a:solidFill>
                <a:srgbClr val="7030A0"/>
              </a:solidFill>
            </a:endParaRPr>
          </a:p>
          <a:p>
            <a:r>
              <a:rPr lang="fr-FR" b="1" dirty="0">
                <a:solidFill>
                  <a:srgbClr val="7030A0"/>
                </a:solidFill>
              </a:rPr>
              <a:t>Le reste sera rempli en ESS</a:t>
            </a:r>
          </a:p>
        </p:txBody>
      </p:sp>
    </p:spTree>
    <p:extLst>
      <p:ext uri="{BB962C8B-B14F-4D97-AF65-F5344CB8AC3E}">
        <p14:creationId xmlns:p14="http://schemas.microsoft.com/office/powerpoint/2010/main" val="20167923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EC118B74-724D-4CF8-B6DA-A0E63CF150C7}"/>
              </a:ext>
            </a:extLst>
          </p:cNvPr>
          <p:cNvPicPr>
            <a:picLocks noChangeAspect="1"/>
          </p:cNvPicPr>
          <p:nvPr/>
        </p:nvPicPr>
        <p:blipFill>
          <a:blip r:embed="rId2"/>
          <a:stretch>
            <a:fillRect/>
          </a:stretch>
        </p:blipFill>
        <p:spPr>
          <a:xfrm>
            <a:off x="464654" y="462169"/>
            <a:ext cx="6788782" cy="4348370"/>
          </a:xfrm>
          <a:prstGeom prst="rect">
            <a:avLst/>
          </a:prstGeom>
        </p:spPr>
      </p:pic>
      <p:sp>
        <p:nvSpPr>
          <p:cNvPr id="3" name="ZoneTexte 2">
            <a:extLst>
              <a:ext uri="{FF2B5EF4-FFF2-40B4-BE49-F238E27FC236}">
                <a16:creationId xmlns:a16="http://schemas.microsoft.com/office/drawing/2014/main" id="{70795EB9-5409-4C25-99E7-DE54F27C846B}"/>
              </a:ext>
            </a:extLst>
          </p:cNvPr>
          <p:cNvSpPr txBox="1"/>
          <p:nvPr/>
        </p:nvSpPr>
        <p:spPr>
          <a:xfrm>
            <a:off x="7085084" y="1372210"/>
            <a:ext cx="4054337" cy="923330"/>
          </a:xfrm>
          <a:prstGeom prst="rect">
            <a:avLst/>
          </a:prstGeom>
          <a:noFill/>
        </p:spPr>
        <p:txBody>
          <a:bodyPr wrap="square" rtlCol="0">
            <a:spAutoFit/>
          </a:bodyPr>
          <a:lstStyle/>
          <a:p>
            <a:r>
              <a:rPr lang="fr-FR" b="1" u="sng" dirty="0">
                <a:solidFill>
                  <a:schemeClr val="accent6">
                    <a:lumMod val="50000"/>
                  </a:schemeClr>
                </a:solidFill>
              </a:rPr>
              <a:t>On rapporte ici les propos de la famille, de l’élève </a:t>
            </a:r>
          </a:p>
          <a:p>
            <a:r>
              <a:rPr lang="fr-FR" b="1" dirty="0">
                <a:solidFill>
                  <a:srgbClr val="7030A0"/>
                </a:solidFill>
              </a:rPr>
              <a:t>(lors de l’EE ou ESS)</a:t>
            </a:r>
          </a:p>
        </p:txBody>
      </p:sp>
      <p:sp>
        <p:nvSpPr>
          <p:cNvPr id="4" name="ZoneTexte 3">
            <a:extLst>
              <a:ext uri="{FF2B5EF4-FFF2-40B4-BE49-F238E27FC236}">
                <a16:creationId xmlns:a16="http://schemas.microsoft.com/office/drawing/2014/main" id="{FE878F88-FB63-4D75-ACF4-D9F939B32D23}"/>
              </a:ext>
            </a:extLst>
          </p:cNvPr>
          <p:cNvSpPr txBox="1"/>
          <p:nvPr/>
        </p:nvSpPr>
        <p:spPr>
          <a:xfrm>
            <a:off x="464654" y="4810539"/>
            <a:ext cx="11422546" cy="1754326"/>
          </a:xfrm>
          <a:prstGeom prst="rect">
            <a:avLst/>
          </a:prstGeom>
          <a:noFill/>
        </p:spPr>
        <p:txBody>
          <a:bodyPr wrap="square" rtlCol="0">
            <a:spAutoFit/>
          </a:bodyPr>
          <a:lstStyle/>
          <a:p>
            <a:r>
              <a:rPr lang="fr-FR" b="1" dirty="0">
                <a:solidFill>
                  <a:srgbClr val="7030A0"/>
                </a:solidFill>
              </a:rPr>
              <a:t>Est noté ici ce que </a:t>
            </a:r>
            <a:r>
              <a:rPr lang="fr-FR" b="1" dirty="0">
                <a:solidFill>
                  <a:schemeClr val="accent6">
                    <a:lumMod val="50000"/>
                  </a:schemeClr>
                </a:solidFill>
              </a:rPr>
              <a:t>l’équipe imagine pour l’élève </a:t>
            </a:r>
            <a:r>
              <a:rPr lang="fr-FR" b="1" dirty="0">
                <a:solidFill>
                  <a:srgbClr val="7030A0"/>
                </a:solidFill>
              </a:rPr>
              <a:t>: </a:t>
            </a:r>
            <a:r>
              <a:rPr lang="fr-FR" b="1" dirty="0">
                <a:solidFill>
                  <a:schemeClr val="accent6">
                    <a:lumMod val="50000"/>
                  </a:schemeClr>
                </a:solidFill>
              </a:rPr>
              <a:t>PAS DE DEMANDE</a:t>
            </a:r>
            <a:r>
              <a:rPr lang="fr-FR" b="1" dirty="0">
                <a:solidFill>
                  <a:srgbClr val="7030A0"/>
                </a:solidFill>
              </a:rPr>
              <a:t>, mais le fruit d’une réflexion.</a:t>
            </a:r>
          </a:p>
          <a:p>
            <a:endParaRPr lang="fr-FR" b="1" dirty="0">
              <a:solidFill>
                <a:srgbClr val="7030A0"/>
              </a:solidFill>
            </a:endParaRPr>
          </a:p>
          <a:p>
            <a:r>
              <a:rPr lang="fr-FR" b="1" dirty="0">
                <a:solidFill>
                  <a:srgbClr val="7030A0"/>
                </a:solidFill>
              </a:rPr>
              <a:t>Exemple : Au regard des éléments, l’équipe se questionne sur la suite du parcours scolaire. </a:t>
            </a:r>
          </a:p>
          <a:p>
            <a:r>
              <a:rPr lang="fr-FR" b="1" dirty="0">
                <a:solidFill>
                  <a:srgbClr val="7030A0"/>
                </a:solidFill>
              </a:rPr>
              <a:t>La poursuite en ordinaire est compliquée, nous pensons qu’un dispositif plus adapté lui permettrait de plus progresser, que le travail en petit groupe à son niveau serait plus adapté…. Nous constatons que lorsqu’un adulte est à ses cotés, cet élève rentre mieux dans le travail demandé…. </a:t>
            </a:r>
          </a:p>
        </p:txBody>
      </p:sp>
    </p:spTree>
    <p:extLst>
      <p:ext uri="{BB962C8B-B14F-4D97-AF65-F5344CB8AC3E}">
        <p14:creationId xmlns:p14="http://schemas.microsoft.com/office/powerpoint/2010/main" val="26554864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040D2779-1349-4ED4-815B-689B269F6ABC}"/>
              </a:ext>
            </a:extLst>
          </p:cNvPr>
          <p:cNvPicPr>
            <a:picLocks noChangeAspect="1"/>
          </p:cNvPicPr>
          <p:nvPr/>
        </p:nvPicPr>
        <p:blipFill>
          <a:blip r:embed="rId2"/>
          <a:stretch>
            <a:fillRect/>
          </a:stretch>
        </p:blipFill>
        <p:spPr>
          <a:xfrm>
            <a:off x="371475" y="427175"/>
            <a:ext cx="7442640" cy="3256929"/>
          </a:xfrm>
          <a:prstGeom prst="rect">
            <a:avLst/>
          </a:prstGeom>
        </p:spPr>
      </p:pic>
      <p:sp>
        <p:nvSpPr>
          <p:cNvPr id="3" name="ZoneTexte 2">
            <a:extLst>
              <a:ext uri="{FF2B5EF4-FFF2-40B4-BE49-F238E27FC236}">
                <a16:creationId xmlns:a16="http://schemas.microsoft.com/office/drawing/2014/main" id="{B4B28893-7F57-4305-A154-5E24373B38F7}"/>
              </a:ext>
            </a:extLst>
          </p:cNvPr>
          <p:cNvSpPr txBox="1"/>
          <p:nvPr/>
        </p:nvSpPr>
        <p:spPr>
          <a:xfrm>
            <a:off x="1272209" y="4571136"/>
            <a:ext cx="9463524" cy="646331"/>
          </a:xfrm>
          <a:prstGeom prst="rect">
            <a:avLst/>
          </a:prstGeom>
          <a:noFill/>
        </p:spPr>
        <p:txBody>
          <a:bodyPr wrap="square" rtlCol="0">
            <a:spAutoFit/>
          </a:bodyPr>
          <a:lstStyle/>
          <a:p>
            <a:r>
              <a:rPr lang="fr-FR" b="1" dirty="0">
                <a:solidFill>
                  <a:srgbClr val="7030A0"/>
                </a:solidFill>
              </a:rPr>
              <a:t>Noter les participants à l’EE ou l’ESS : présence des parents obligatoire. </a:t>
            </a:r>
          </a:p>
          <a:p>
            <a:r>
              <a:rPr lang="fr-FR" b="1" dirty="0">
                <a:solidFill>
                  <a:srgbClr val="7030A0"/>
                </a:solidFill>
              </a:rPr>
              <a:t>Pour les élèves en famille d’accueil, se pose la question de l’autorité parentale.</a:t>
            </a:r>
          </a:p>
        </p:txBody>
      </p:sp>
    </p:spTree>
    <p:extLst>
      <p:ext uri="{BB962C8B-B14F-4D97-AF65-F5344CB8AC3E}">
        <p14:creationId xmlns:p14="http://schemas.microsoft.com/office/powerpoint/2010/main" val="42923885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F84357C-20BC-4E2A-97A1-13C2F739ED20}"/>
              </a:ext>
            </a:extLst>
          </p:cNvPr>
          <p:cNvSpPr txBox="1"/>
          <p:nvPr/>
        </p:nvSpPr>
        <p:spPr>
          <a:xfrm>
            <a:off x="1855304" y="1842052"/>
            <a:ext cx="8627166" cy="3416320"/>
          </a:xfrm>
          <a:prstGeom prst="rect">
            <a:avLst/>
          </a:prstGeom>
          <a:noFill/>
        </p:spPr>
        <p:txBody>
          <a:bodyPr wrap="square" rtlCol="0">
            <a:spAutoFit/>
          </a:bodyPr>
          <a:lstStyle/>
          <a:p>
            <a:r>
              <a:rPr lang="fr-FR" sz="2400" b="1" dirty="0">
                <a:solidFill>
                  <a:srgbClr val="7030A0"/>
                </a:solidFill>
              </a:rPr>
              <a:t>Attention, garder en tête que lorsqu'on complète le </a:t>
            </a:r>
            <a:r>
              <a:rPr lang="fr-FR" sz="2400" b="1" dirty="0" err="1">
                <a:solidFill>
                  <a:srgbClr val="7030A0"/>
                </a:solidFill>
              </a:rPr>
              <a:t>GEVASco</a:t>
            </a:r>
            <a:r>
              <a:rPr lang="fr-FR" sz="2400" b="1" dirty="0">
                <a:solidFill>
                  <a:srgbClr val="7030A0"/>
                </a:solidFill>
              </a:rPr>
              <a:t> il est à destination de la MDPH, il sera lu par des personnes qui ne connaissent pas l'élève. A sa lecture, la MDPH doit pouvoir se représenter au plus juste l'élève pour proposer des compensations au plus proche de ses besoins!</a:t>
            </a:r>
          </a:p>
          <a:p>
            <a:endParaRPr lang="fr-FR" sz="2400" b="1" dirty="0">
              <a:solidFill>
                <a:srgbClr val="7030A0"/>
              </a:solidFill>
            </a:endParaRPr>
          </a:p>
          <a:p>
            <a:r>
              <a:rPr lang="fr-FR" sz="2400" b="1" dirty="0">
                <a:solidFill>
                  <a:srgbClr val="7030A0"/>
                </a:solidFill>
              </a:rPr>
              <a:t>Le GEVASCO est une photographie de l’élève à un instant T!</a:t>
            </a:r>
          </a:p>
        </p:txBody>
      </p:sp>
    </p:spTree>
    <p:extLst>
      <p:ext uri="{BB962C8B-B14F-4D97-AF65-F5344CB8AC3E}">
        <p14:creationId xmlns:p14="http://schemas.microsoft.com/office/powerpoint/2010/main" val="2655661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164CED-439A-3245-D440-BB43BF2E69B1}"/>
              </a:ext>
            </a:extLst>
          </p:cNvPr>
          <p:cNvSpPr>
            <a:spLocks noGrp="1"/>
          </p:cNvSpPr>
          <p:nvPr>
            <p:ph type="title"/>
          </p:nvPr>
        </p:nvSpPr>
        <p:spPr/>
        <p:txBody>
          <a:bodyPr/>
          <a:lstStyle/>
          <a:p>
            <a:pPr algn="ctr"/>
            <a:r>
              <a:rPr lang="fr-FR" b="1" dirty="0"/>
              <a:t>Qui</a:t>
            </a:r>
            <a:r>
              <a:rPr lang="fr-FR" dirty="0"/>
              <a:t> remplit le GEVA-SCO ?</a:t>
            </a:r>
          </a:p>
        </p:txBody>
      </p:sp>
      <p:sp>
        <p:nvSpPr>
          <p:cNvPr id="3" name="Espace réservé du contenu 2">
            <a:extLst>
              <a:ext uri="{FF2B5EF4-FFF2-40B4-BE49-F238E27FC236}">
                <a16:creationId xmlns:a16="http://schemas.microsoft.com/office/drawing/2014/main" id="{7CDB2217-5B53-05CA-9F51-15277C63D973}"/>
              </a:ext>
            </a:extLst>
          </p:cNvPr>
          <p:cNvSpPr>
            <a:spLocks noGrp="1"/>
          </p:cNvSpPr>
          <p:nvPr>
            <p:ph idx="1"/>
          </p:nvPr>
        </p:nvSpPr>
        <p:spPr>
          <a:xfrm>
            <a:off x="553156" y="2381955"/>
            <a:ext cx="11108266" cy="4086577"/>
          </a:xfrm>
        </p:spPr>
        <p:txBody>
          <a:bodyPr>
            <a:normAutofit fontScale="92500" lnSpcReduction="10000"/>
          </a:bodyPr>
          <a:lstStyle/>
          <a:p>
            <a:pPr>
              <a:lnSpc>
                <a:spcPct val="150000"/>
              </a:lnSpc>
            </a:pPr>
            <a:r>
              <a:rPr lang="fr-FR" b="1" dirty="0">
                <a:solidFill>
                  <a:schemeClr val="accent6">
                    <a:lumMod val="50000"/>
                  </a:schemeClr>
                </a:solidFill>
              </a:rPr>
              <a:t>GEVASCO première demande : </a:t>
            </a:r>
            <a:r>
              <a:rPr lang="fr-FR" dirty="0"/>
              <a:t>c'est </a:t>
            </a:r>
            <a:r>
              <a:rPr lang="fr-FR" dirty="0">
                <a:solidFill>
                  <a:schemeClr val="accent6">
                    <a:lumMod val="50000"/>
                  </a:schemeClr>
                </a:solidFill>
              </a:rPr>
              <a:t>l'</a:t>
            </a:r>
            <a:r>
              <a:rPr lang="fr-FR" b="1" dirty="0">
                <a:solidFill>
                  <a:schemeClr val="accent6">
                    <a:lumMod val="50000"/>
                  </a:schemeClr>
                </a:solidFill>
              </a:rPr>
              <a:t>équipe éducative dans l’école</a:t>
            </a:r>
            <a:r>
              <a:rPr lang="fr-FR" dirty="0">
                <a:solidFill>
                  <a:schemeClr val="accent6">
                    <a:lumMod val="50000"/>
                  </a:schemeClr>
                </a:solidFill>
              </a:rPr>
              <a:t>, </a:t>
            </a:r>
            <a:r>
              <a:rPr lang="fr-FR" dirty="0"/>
              <a:t>convoquée par le directeur qui renseigne le Gevasco première demande. L’initiative de cette </a:t>
            </a:r>
            <a:r>
              <a:rPr lang="fr-FR" b="1" dirty="0"/>
              <a:t>équipe éducative</a:t>
            </a:r>
            <a:r>
              <a:rPr lang="fr-FR" dirty="0"/>
              <a:t> a lieu soit à la </a:t>
            </a:r>
            <a:r>
              <a:rPr lang="fr-FR" b="1" dirty="0"/>
              <a:t>demande de la famille</a:t>
            </a:r>
            <a:r>
              <a:rPr lang="fr-FR" dirty="0"/>
              <a:t>, soit à la </a:t>
            </a:r>
            <a:r>
              <a:rPr lang="fr-FR" b="1" dirty="0"/>
              <a:t>demande de l’équipe pédagogique : </a:t>
            </a:r>
            <a:r>
              <a:rPr lang="fr-FR" dirty="0"/>
              <a:t>enseignant, directeur et/ou médecin scolaire. L’enseignant référent peut être associé à cette équipe éducative afin d’apporter son expertise sur la situation de l’élève. </a:t>
            </a:r>
          </a:p>
          <a:p>
            <a:pPr>
              <a:lnSpc>
                <a:spcPct val="150000"/>
              </a:lnSpc>
            </a:pPr>
            <a:r>
              <a:rPr lang="fr-FR" b="1" dirty="0">
                <a:solidFill>
                  <a:schemeClr val="accent6">
                    <a:lumMod val="50000"/>
                  </a:schemeClr>
                </a:solidFill>
              </a:rPr>
              <a:t>GEVASCO réexamen : </a:t>
            </a:r>
            <a:r>
              <a:rPr lang="fr-FR" b="1" dirty="0"/>
              <a:t>Si l'élève a déjà un PPS, c'est </a:t>
            </a:r>
            <a:r>
              <a:rPr lang="fr-FR" b="1" dirty="0">
                <a:solidFill>
                  <a:schemeClr val="accent6">
                    <a:lumMod val="50000"/>
                  </a:schemeClr>
                </a:solidFill>
              </a:rPr>
              <a:t>son</a:t>
            </a:r>
            <a:r>
              <a:rPr lang="fr-FR" b="1" dirty="0"/>
              <a:t> </a:t>
            </a:r>
            <a:r>
              <a:rPr lang="fr-FR" b="1" dirty="0">
                <a:solidFill>
                  <a:schemeClr val="accent6">
                    <a:lumMod val="50000"/>
                  </a:schemeClr>
                </a:solidFill>
              </a:rPr>
              <a:t>enseignant ou ses enseignants </a:t>
            </a:r>
            <a:r>
              <a:rPr lang="fr-FR" dirty="0"/>
              <a:t>qui renseignent le Gevasco réexamen lors d'une réunion de l’équipe de suivi de scolarisation (</a:t>
            </a:r>
            <a:r>
              <a:rPr lang="fr-FR" b="1" dirty="0"/>
              <a:t>ESS</a:t>
            </a:r>
            <a:r>
              <a:rPr lang="fr-FR" dirty="0"/>
              <a:t>) organisée par l’enseignant référent de l’élève. </a:t>
            </a:r>
            <a:r>
              <a:rPr lang="fr-FR" b="1" dirty="0"/>
              <a:t>L'enseignant référent le complète avec les informations discutées lors de cette réunion </a:t>
            </a:r>
            <a:r>
              <a:rPr lang="fr-FR" dirty="0"/>
              <a:t>et rédige un résumé qui servira de compte-rendu destiné à la MDPH.</a:t>
            </a:r>
          </a:p>
          <a:p>
            <a:endParaRPr lang="fr-FR" dirty="0"/>
          </a:p>
        </p:txBody>
      </p:sp>
    </p:spTree>
    <p:extLst>
      <p:ext uri="{BB962C8B-B14F-4D97-AF65-F5344CB8AC3E}">
        <p14:creationId xmlns:p14="http://schemas.microsoft.com/office/powerpoint/2010/main" val="1749120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CB7ADB-97D8-4648-9439-1BB18A93FE69}"/>
              </a:ext>
            </a:extLst>
          </p:cNvPr>
          <p:cNvSpPr>
            <a:spLocks noGrp="1"/>
          </p:cNvSpPr>
          <p:nvPr>
            <p:ph type="title"/>
          </p:nvPr>
        </p:nvSpPr>
        <p:spPr/>
        <p:txBody>
          <a:bodyPr/>
          <a:lstStyle/>
          <a:p>
            <a:pPr algn="ctr"/>
            <a:r>
              <a:rPr lang="fr-FR" b="1" dirty="0"/>
              <a:t>Le document</a:t>
            </a:r>
          </a:p>
        </p:txBody>
      </p:sp>
      <p:sp>
        <p:nvSpPr>
          <p:cNvPr id="3" name="Espace réservé du contenu 2">
            <a:extLst>
              <a:ext uri="{FF2B5EF4-FFF2-40B4-BE49-F238E27FC236}">
                <a16:creationId xmlns:a16="http://schemas.microsoft.com/office/drawing/2014/main" id="{8B847E83-A6E9-485E-A3CA-F18FBB3AE0DD}"/>
              </a:ext>
            </a:extLst>
          </p:cNvPr>
          <p:cNvSpPr>
            <a:spLocks noGrp="1"/>
          </p:cNvSpPr>
          <p:nvPr>
            <p:ph idx="1"/>
          </p:nvPr>
        </p:nvSpPr>
        <p:spPr>
          <a:xfrm>
            <a:off x="666044" y="2603500"/>
            <a:ext cx="10577689" cy="3819878"/>
          </a:xfrm>
        </p:spPr>
        <p:txBody>
          <a:bodyPr>
            <a:normAutofit/>
          </a:bodyPr>
          <a:lstStyle/>
          <a:p>
            <a:r>
              <a:rPr lang="fr-FR" b="1" dirty="0">
                <a:solidFill>
                  <a:srgbClr val="7030A0"/>
                </a:solidFill>
              </a:rPr>
              <a:t>le </a:t>
            </a:r>
            <a:r>
              <a:rPr lang="fr-FR" b="1" dirty="0" err="1">
                <a:solidFill>
                  <a:srgbClr val="7030A0"/>
                </a:solidFill>
              </a:rPr>
              <a:t>GEVASco</a:t>
            </a:r>
            <a:r>
              <a:rPr lang="fr-FR" b="1" dirty="0">
                <a:solidFill>
                  <a:srgbClr val="7030A0"/>
                </a:solidFill>
              </a:rPr>
              <a:t> est à compléter sous </a:t>
            </a:r>
            <a:r>
              <a:rPr lang="fr-FR" b="1" u="sng" dirty="0">
                <a:solidFill>
                  <a:srgbClr val="7030A0"/>
                </a:solidFill>
              </a:rPr>
              <a:t>forme numérique</a:t>
            </a:r>
            <a:r>
              <a:rPr lang="fr-FR" b="1" dirty="0">
                <a:solidFill>
                  <a:srgbClr val="7030A0"/>
                </a:solidFill>
              </a:rPr>
              <a:t> par l'équipe pédagogique.</a:t>
            </a:r>
            <a:endParaRPr lang="fr-FR" b="1" u="sng" dirty="0">
              <a:solidFill>
                <a:srgbClr val="7030A0"/>
              </a:solidFill>
            </a:endParaRPr>
          </a:p>
          <a:p>
            <a:r>
              <a:rPr lang="fr-FR" b="1" dirty="0">
                <a:solidFill>
                  <a:srgbClr val="7030A0"/>
                </a:solidFill>
              </a:rPr>
              <a:t>Attention il faut uniquement utiliser le document GEVASCO première demande ou le GEVASCO pré rempli en cas de réexamen (l’enregistrer dès son ouverture sur votre ordinateur en gardant le même nom de fichier. (date/nom/prénom de l’élève))</a:t>
            </a:r>
            <a:endParaRPr lang="fr-FR" b="1" u="sng" dirty="0">
              <a:solidFill>
                <a:srgbClr val="7030A0"/>
              </a:solidFill>
            </a:endParaRPr>
          </a:p>
          <a:p>
            <a:r>
              <a:rPr lang="fr-FR" b="1" dirty="0">
                <a:solidFill>
                  <a:srgbClr val="7030A0"/>
                </a:solidFill>
              </a:rPr>
              <a:t>Il est indispensable d’utiliser la dernière version d’Adobe Reader et de ne pas utiliser de Mac!</a:t>
            </a:r>
          </a:p>
          <a:p>
            <a:r>
              <a:rPr lang="fr-FR" b="1" dirty="0">
                <a:solidFill>
                  <a:srgbClr val="7030A0"/>
                </a:solidFill>
              </a:rPr>
              <a:t>Merci de ne rien supprimer dans ce qui est pré rempli </a:t>
            </a:r>
          </a:p>
          <a:p>
            <a:r>
              <a:rPr lang="fr-FR" b="1" dirty="0">
                <a:solidFill>
                  <a:srgbClr val="7030A0"/>
                </a:solidFill>
              </a:rPr>
              <a:t>Attention à bien bloquer les écrits dans les cases (espace et enter)</a:t>
            </a:r>
          </a:p>
          <a:p>
            <a:r>
              <a:rPr lang="fr-FR" b="1" dirty="0">
                <a:solidFill>
                  <a:srgbClr val="7030A0"/>
                </a:solidFill>
              </a:rPr>
              <a:t>Il faut </a:t>
            </a:r>
            <a:r>
              <a:rPr lang="fr-FR" b="1" u="sng" dirty="0">
                <a:solidFill>
                  <a:srgbClr val="7030A0"/>
                </a:solidFill>
              </a:rPr>
              <a:t>archiver</a:t>
            </a:r>
            <a:r>
              <a:rPr lang="fr-FR" b="1" dirty="0">
                <a:solidFill>
                  <a:srgbClr val="7030A0"/>
                </a:solidFill>
              </a:rPr>
              <a:t> le </a:t>
            </a:r>
            <a:r>
              <a:rPr lang="fr-FR" b="1" dirty="0" err="1">
                <a:solidFill>
                  <a:srgbClr val="7030A0"/>
                </a:solidFill>
              </a:rPr>
              <a:t>GEVA-sco</a:t>
            </a:r>
            <a:r>
              <a:rPr lang="fr-FR" b="1" dirty="0">
                <a:solidFill>
                  <a:srgbClr val="7030A0"/>
                </a:solidFill>
              </a:rPr>
              <a:t> première demande.</a:t>
            </a:r>
          </a:p>
        </p:txBody>
      </p:sp>
    </p:spTree>
    <p:extLst>
      <p:ext uri="{BB962C8B-B14F-4D97-AF65-F5344CB8AC3E}">
        <p14:creationId xmlns:p14="http://schemas.microsoft.com/office/powerpoint/2010/main" val="2270110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B378E2AA-5B79-49FF-B74A-B2AABC52B4C1}"/>
              </a:ext>
            </a:extLst>
          </p:cNvPr>
          <p:cNvPicPr>
            <a:picLocks noChangeAspect="1"/>
          </p:cNvPicPr>
          <p:nvPr/>
        </p:nvPicPr>
        <p:blipFill>
          <a:blip r:embed="rId2"/>
          <a:stretch>
            <a:fillRect/>
          </a:stretch>
        </p:blipFill>
        <p:spPr>
          <a:xfrm>
            <a:off x="125689" y="1425437"/>
            <a:ext cx="6884711" cy="4510215"/>
          </a:xfrm>
          <a:prstGeom prst="rect">
            <a:avLst/>
          </a:prstGeom>
        </p:spPr>
      </p:pic>
      <p:sp>
        <p:nvSpPr>
          <p:cNvPr id="3" name="ZoneTexte 2">
            <a:extLst>
              <a:ext uri="{FF2B5EF4-FFF2-40B4-BE49-F238E27FC236}">
                <a16:creationId xmlns:a16="http://schemas.microsoft.com/office/drawing/2014/main" id="{9C322D71-F2B8-4F7C-953E-1EEECB60FD30}"/>
              </a:ext>
            </a:extLst>
          </p:cNvPr>
          <p:cNvSpPr txBox="1"/>
          <p:nvPr/>
        </p:nvSpPr>
        <p:spPr>
          <a:xfrm>
            <a:off x="7348123" y="2451652"/>
            <a:ext cx="4843877" cy="2862322"/>
          </a:xfrm>
          <a:prstGeom prst="rect">
            <a:avLst/>
          </a:prstGeom>
          <a:noFill/>
        </p:spPr>
        <p:txBody>
          <a:bodyPr wrap="square" rtlCol="0">
            <a:spAutoFit/>
          </a:bodyPr>
          <a:lstStyle/>
          <a:p>
            <a:pPr marL="285750" indent="-285750">
              <a:buFontTx/>
              <a:buChar char="-"/>
            </a:pPr>
            <a:r>
              <a:rPr lang="fr-FR" b="1" dirty="0">
                <a:solidFill>
                  <a:srgbClr val="7030A0"/>
                </a:solidFill>
              </a:rPr>
              <a:t>La date est importante</a:t>
            </a:r>
          </a:p>
          <a:p>
            <a:endParaRPr lang="fr-FR" b="1" dirty="0">
              <a:solidFill>
                <a:srgbClr val="7030A0"/>
              </a:solidFill>
            </a:endParaRPr>
          </a:p>
          <a:p>
            <a:pPr marL="285750" indent="-285750">
              <a:buFontTx/>
              <a:buChar char="-"/>
            </a:pPr>
            <a:r>
              <a:rPr lang="fr-FR" b="1" dirty="0">
                <a:solidFill>
                  <a:srgbClr val="7030A0"/>
                </a:solidFill>
              </a:rPr>
              <a:t>Le n° de dossier est rempli par l’ERSEH</a:t>
            </a:r>
          </a:p>
          <a:p>
            <a:endParaRPr lang="fr-FR" b="1" dirty="0">
              <a:solidFill>
                <a:srgbClr val="7030A0"/>
              </a:solidFill>
            </a:endParaRPr>
          </a:p>
          <a:p>
            <a:pPr marL="285750" indent="-285750">
              <a:buFontTx/>
              <a:buChar char="-"/>
            </a:pPr>
            <a:r>
              <a:rPr lang="fr-FR" b="1" dirty="0">
                <a:solidFill>
                  <a:srgbClr val="7030A0"/>
                </a:solidFill>
              </a:rPr>
              <a:t>Vérifier les coordonnées de la famille</a:t>
            </a:r>
          </a:p>
          <a:p>
            <a:r>
              <a:rPr lang="fr-FR" b="1" dirty="0">
                <a:solidFill>
                  <a:srgbClr val="7030A0"/>
                </a:solidFill>
              </a:rPr>
              <a:t>(peuvent changer entre 2 ESS)</a:t>
            </a:r>
          </a:p>
          <a:p>
            <a:endParaRPr lang="fr-FR" b="1" dirty="0">
              <a:solidFill>
                <a:srgbClr val="7030A0"/>
              </a:solidFill>
            </a:endParaRPr>
          </a:p>
          <a:p>
            <a:pPr marL="285750" indent="-285750">
              <a:buFontTx/>
              <a:buChar char="-"/>
            </a:pPr>
            <a:r>
              <a:rPr lang="fr-FR" b="1" dirty="0">
                <a:solidFill>
                  <a:srgbClr val="7030A0"/>
                </a:solidFill>
              </a:rPr>
              <a:t>Indiquer si l’élève est en famille d’accueil et les coordonnées du responsable à la MDS</a:t>
            </a:r>
          </a:p>
        </p:txBody>
      </p:sp>
    </p:spTree>
    <p:extLst>
      <p:ext uri="{BB962C8B-B14F-4D97-AF65-F5344CB8AC3E}">
        <p14:creationId xmlns:p14="http://schemas.microsoft.com/office/powerpoint/2010/main" val="336560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C322D71-F2B8-4F7C-953E-1EEECB60FD30}"/>
              </a:ext>
            </a:extLst>
          </p:cNvPr>
          <p:cNvSpPr txBox="1"/>
          <p:nvPr/>
        </p:nvSpPr>
        <p:spPr>
          <a:xfrm>
            <a:off x="7348123" y="2451652"/>
            <a:ext cx="4843877" cy="2862322"/>
          </a:xfrm>
          <a:prstGeom prst="rect">
            <a:avLst/>
          </a:prstGeom>
          <a:noFill/>
        </p:spPr>
        <p:txBody>
          <a:bodyPr wrap="square" rtlCol="0">
            <a:spAutoFit/>
          </a:bodyPr>
          <a:lstStyle/>
          <a:p>
            <a:pPr marL="285750" indent="-285750">
              <a:buFontTx/>
              <a:buChar char="-"/>
            </a:pPr>
            <a:r>
              <a:rPr lang="fr-FR" b="1" dirty="0">
                <a:solidFill>
                  <a:srgbClr val="7030A0"/>
                </a:solidFill>
              </a:rPr>
              <a:t>Indiquer les coordonnées de l’ERSEH en cas de 1</a:t>
            </a:r>
            <a:r>
              <a:rPr lang="fr-FR" b="1" baseline="30000" dirty="0">
                <a:solidFill>
                  <a:srgbClr val="7030A0"/>
                </a:solidFill>
              </a:rPr>
              <a:t>er</a:t>
            </a:r>
            <a:r>
              <a:rPr lang="fr-FR" b="1" dirty="0">
                <a:solidFill>
                  <a:srgbClr val="7030A0"/>
                </a:solidFill>
              </a:rPr>
              <a:t> demande (peut servir de contact avec la MDPH)</a:t>
            </a:r>
          </a:p>
          <a:p>
            <a:pPr marL="285750" indent="-285750">
              <a:buFontTx/>
              <a:buChar char="-"/>
            </a:pPr>
            <a:endParaRPr lang="fr-FR" b="1" dirty="0">
              <a:solidFill>
                <a:srgbClr val="7030A0"/>
              </a:solidFill>
            </a:endParaRPr>
          </a:p>
          <a:p>
            <a:pPr marL="285750" indent="-285750">
              <a:buFontTx/>
              <a:buChar char="-"/>
            </a:pPr>
            <a:r>
              <a:rPr lang="fr-FR" b="1" dirty="0">
                <a:solidFill>
                  <a:srgbClr val="7030A0"/>
                </a:solidFill>
              </a:rPr>
              <a:t>Préciser le niveau dans lequel est inscrit l’élève</a:t>
            </a:r>
          </a:p>
          <a:p>
            <a:endParaRPr lang="fr-FR" b="1" dirty="0">
              <a:solidFill>
                <a:srgbClr val="7030A0"/>
              </a:solidFill>
            </a:endParaRPr>
          </a:p>
          <a:p>
            <a:pPr marL="285750" indent="-285750">
              <a:buFontTx/>
              <a:buChar char="-"/>
            </a:pPr>
            <a:r>
              <a:rPr lang="fr-FR" b="1" dirty="0">
                <a:solidFill>
                  <a:srgbClr val="7030A0"/>
                </a:solidFill>
              </a:rPr>
              <a:t>Le parcours scolaire est important (parcours stable, changements fréquents d’établissements, maintien…)</a:t>
            </a:r>
          </a:p>
        </p:txBody>
      </p:sp>
      <p:pic>
        <p:nvPicPr>
          <p:cNvPr id="4" name="Image 3">
            <a:extLst>
              <a:ext uri="{FF2B5EF4-FFF2-40B4-BE49-F238E27FC236}">
                <a16:creationId xmlns:a16="http://schemas.microsoft.com/office/drawing/2014/main" id="{DC210DB6-942A-4F5F-B52A-36E231F952F9}"/>
              </a:ext>
            </a:extLst>
          </p:cNvPr>
          <p:cNvPicPr>
            <a:picLocks noChangeAspect="1"/>
          </p:cNvPicPr>
          <p:nvPr/>
        </p:nvPicPr>
        <p:blipFill>
          <a:blip r:embed="rId2"/>
          <a:stretch>
            <a:fillRect/>
          </a:stretch>
        </p:blipFill>
        <p:spPr>
          <a:xfrm>
            <a:off x="181388" y="1796497"/>
            <a:ext cx="7294935" cy="3703154"/>
          </a:xfrm>
          <a:prstGeom prst="rect">
            <a:avLst/>
          </a:prstGeom>
        </p:spPr>
      </p:pic>
    </p:spTree>
    <p:extLst>
      <p:ext uri="{BB962C8B-B14F-4D97-AF65-F5344CB8AC3E}">
        <p14:creationId xmlns:p14="http://schemas.microsoft.com/office/powerpoint/2010/main" val="2161410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C322D71-F2B8-4F7C-953E-1EEECB60FD30}"/>
              </a:ext>
            </a:extLst>
          </p:cNvPr>
          <p:cNvSpPr txBox="1"/>
          <p:nvPr/>
        </p:nvSpPr>
        <p:spPr>
          <a:xfrm>
            <a:off x="6818036" y="1046922"/>
            <a:ext cx="4843877" cy="5632311"/>
          </a:xfrm>
          <a:prstGeom prst="rect">
            <a:avLst/>
          </a:prstGeom>
          <a:noFill/>
        </p:spPr>
        <p:txBody>
          <a:bodyPr wrap="square" rtlCol="0">
            <a:spAutoFit/>
          </a:bodyPr>
          <a:lstStyle/>
          <a:p>
            <a:pPr marL="285750" indent="-285750">
              <a:buFontTx/>
              <a:buChar char="-"/>
            </a:pPr>
            <a:r>
              <a:rPr lang="fr-FR" b="1" dirty="0">
                <a:solidFill>
                  <a:srgbClr val="7030A0"/>
                </a:solidFill>
              </a:rPr>
              <a:t>PAI</a:t>
            </a:r>
          </a:p>
          <a:p>
            <a:pPr marL="285750" indent="-285750">
              <a:buFontTx/>
              <a:buChar char="-"/>
            </a:pPr>
            <a:r>
              <a:rPr lang="fr-FR" b="1" dirty="0">
                <a:solidFill>
                  <a:srgbClr val="7030A0"/>
                </a:solidFill>
              </a:rPr>
              <a:t>Mesures éducatives : SAFREN, TISF, AEMO</a:t>
            </a:r>
          </a:p>
          <a:p>
            <a:pPr marL="285750" indent="-285750">
              <a:buFontTx/>
              <a:buChar char="-"/>
            </a:pPr>
            <a:endParaRPr lang="fr-FR" b="1" dirty="0">
              <a:solidFill>
                <a:srgbClr val="7030A0"/>
              </a:solidFill>
            </a:endParaRPr>
          </a:p>
          <a:p>
            <a:pPr marL="285750" indent="-285750">
              <a:buFontTx/>
              <a:buChar char="-"/>
            </a:pPr>
            <a:r>
              <a:rPr lang="fr-FR" b="1" dirty="0">
                <a:solidFill>
                  <a:srgbClr val="7030A0"/>
                </a:solidFill>
              </a:rPr>
              <a:t>Notifications en cours (remplies par l’ERSEH)</a:t>
            </a:r>
          </a:p>
          <a:p>
            <a:pPr marL="285750" indent="-285750">
              <a:buFontTx/>
              <a:buChar char="-"/>
            </a:pPr>
            <a:r>
              <a:rPr lang="fr-FR" b="1" dirty="0">
                <a:solidFill>
                  <a:srgbClr val="7030A0"/>
                </a:solidFill>
              </a:rPr>
              <a:t>Prises en charge, noms des spécialistes, fréquence des soins</a:t>
            </a:r>
          </a:p>
          <a:p>
            <a:pPr marL="285750" indent="-285750">
              <a:buFontTx/>
              <a:buChar char="-"/>
            </a:pPr>
            <a:endParaRPr lang="fr-FR" b="1" dirty="0">
              <a:solidFill>
                <a:srgbClr val="7030A0"/>
              </a:solidFill>
            </a:endParaRPr>
          </a:p>
          <a:p>
            <a:pPr marL="285750" indent="-285750">
              <a:buFontTx/>
              <a:buChar char="-"/>
            </a:pPr>
            <a:r>
              <a:rPr lang="fr-FR" b="1" dirty="0">
                <a:solidFill>
                  <a:srgbClr val="7030A0"/>
                </a:solidFill>
              </a:rPr>
              <a:t>Notification MPA (</a:t>
            </a:r>
            <a:r>
              <a:rPr lang="fr-FR" b="1" u="sng" dirty="0">
                <a:solidFill>
                  <a:srgbClr val="7030A0"/>
                </a:solidFill>
              </a:rPr>
              <a:t>rempli par l’ERSEH</a:t>
            </a:r>
            <a:r>
              <a:rPr lang="fr-FR" b="1" dirty="0">
                <a:solidFill>
                  <a:srgbClr val="7030A0"/>
                </a:solidFill>
              </a:rPr>
              <a:t>)</a:t>
            </a:r>
          </a:p>
          <a:p>
            <a:pPr marL="285750" indent="-285750">
              <a:buFontTx/>
              <a:buChar char="-"/>
            </a:pPr>
            <a:r>
              <a:rPr lang="fr-FR" b="1" dirty="0">
                <a:solidFill>
                  <a:srgbClr val="7030A0"/>
                </a:solidFill>
              </a:rPr>
              <a:t>Adaptations et aménagements pédagogiques du PPS (</a:t>
            </a:r>
            <a:r>
              <a:rPr lang="fr-FR" b="1" u="sng" dirty="0">
                <a:solidFill>
                  <a:srgbClr val="7030A0"/>
                </a:solidFill>
              </a:rPr>
              <a:t>rempli par l’ERSEH</a:t>
            </a:r>
            <a:r>
              <a:rPr lang="fr-FR" b="1" dirty="0">
                <a:solidFill>
                  <a:srgbClr val="7030A0"/>
                </a:solidFill>
              </a:rPr>
              <a:t>)</a:t>
            </a:r>
          </a:p>
          <a:p>
            <a:pPr marL="285750" indent="-285750">
              <a:buFontTx/>
              <a:buChar char="-"/>
            </a:pPr>
            <a:r>
              <a:rPr lang="fr-FR" b="1" dirty="0">
                <a:solidFill>
                  <a:srgbClr val="7030A0"/>
                </a:solidFill>
              </a:rPr>
              <a:t>Autres adaptations et aménagements (du concret : agrandissements, matériel de manipulation, dans  quelles disciplines, matériel/déficience visuelle auditive, mobilier, chambre à air, casque, coussin…)</a:t>
            </a:r>
          </a:p>
          <a:p>
            <a:pPr marL="285750" indent="-285750">
              <a:buFontTx/>
              <a:buChar char="-"/>
            </a:pPr>
            <a:endParaRPr lang="fr-FR" b="1" dirty="0">
              <a:solidFill>
                <a:srgbClr val="7030A0"/>
              </a:solidFill>
            </a:endParaRPr>
          </a:p>
        </p:txBody>
      </p:sp>
      <p:pic>
        <p:nvPicPr>
          <p:cNvPr id="2" name="Image 1">
            <a:extLst>
              <a:ext uri="{FF2B5EF4-FFF2-40B4-BE49-F238E27FC236}">
                <a16:creationId xmlns:a16="http://schemas.microsoft.com/office/drawing/2014/main" id="{F204B320-1403-4AF2-93F0-2C1A0EC65FCF}"/>
              </a:ext>
            </a:extLst>
          </p:cNvPr>
          <p:cNvPicPr>
            <a:picLocks noChangeAspect="1"/>
          </p:cNvPicPr>
          <p:nvPr/>
        </p:nvPicPr>
        <p:blipFill>
          <a:blip r:embed="rId2"/>
          <a:stretch>
            <a:fillRect/>
          </a:stretch>
        </p:blipFill>
        <p:spPr>
          <a:xfrm>
            <a:off x="62000" y="872151"/>
            <a:ext cx="6756036" cy="5704854"/>
          </a:xfrm>
          <a:prstGeom prst="rect">
            <a:avLst/>
          </a:prstGeom>
        </p:spPr>
      </p:pic>
      <p:sp>
        <p:nvSpPr>
          <p:cNvPr id="4" name="ZoneTexte 3">
            <a:extLst>
              <a:ext uri="{FF2B5EF4-FFF2-40B4-BE49-F238E27FC236}">
                <a16:creationId xmlns:a16="http://schemas.microsoft.com/office/drawing/2014/main" id="{ACBDEB76-9892-37E9-F393-7B1AE546CE1A}"/>
              </a:ext>
            </a:extLst>
          </p:cNvPr>
          <p:cNvSpPr txBox="1"/>
          <p:nvPr/>
        </p:nvSpPr>
        <p:spPr>
          <a:xfrm>
            <a:off x="3601157" y="164265"/>
            <a:ext cx="7699022" cy="707886"/>
          </a:xfrm>
          <a:prstGeom prst="rect">
            <a:avLst/>
          </a:prstGeom>
          <a:noFill/>
        </p:spPr>
        <p:txBody>
          <a:bodyPr wrap="square">
            <a:spAutoFit/>
          </a:bodyPr>
          <a:lstStyle/>
          <a:p>
            <a:pPr algn="l"/>
            <a:r>
              <a:rPr lang="fr-FR" sz="4000" b="1" i="0" u="none" strike="noStrike" baseline="0" dirty="0">
                <a:solidFill>
                  <a:schemeClr val="accent6">
                    <a:lumMod val="50000"/>
                  </a:schemeClr>
                </a:solidFill>
                <a:latin typeface="+mj-lt"/>
              </a:rPr>
              <a:t>Conditions de scolarisation</a:t>
            </a:r>
          </a:p>
        </p:txBody>
      </p:sp>
    </p:spTree>
    <p:extLst>
      <p:ext uri="{BB962C8B-B14F-4D97-AF65-F5344CB8AC3E}">
        <p14:creationId xmlns:p14="http://schemas.microsoft.com/office/powerpoint/2010/main" val="3866755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C322D71-F2B8-4F7C-953E-1EEECB60FD30}"/>
              </a:ext>
            </a:extLst>
          </p:cNvPr>
          <p:cNvSpPr txBox="1"/>
          <p:nvPr/>
        </p:nvSpPr>
        <p:spPr>
          <a:xfrm>
            <a:off x="7026552" y="2782669"/>
            <a:ext cx="4843877" cy="2308324"/>
          </a:xfrm>
          <a:prstGeom prst="rect">
            <a:avLst/>
          </a:prstGeom>
          <a:noFill/>
        </p:spPr>
        <p:txBody>
          <a:bodyPr wrap="square" rtlCol="0">
            <a:spAutoFit/>
          </a:bodyPr>
          <a:lstStyle/>
          <a:p>
            <a:pPr marL="285750" indent="-285750">
              <a:buFontTx/>
              <a:buChar char="-"/>
            </a:pPr>
            <a:endParaRPr lang="fr-FR" b="1" dirty="0">
              <a:solidFill>
                <a:srgbClr val="7030A0"/>
              </a:solidFill>
            </a:endParaRPr>
          </a:p>
          <a:p>
            <a:pPr marL="285750" indent="-285750">
              <a:buFontTx/>
              <a:buChar char="-"/>
            </a:pPr>
            <a:endParaRPr lang="fr-FR" b="1" dirty="0">
              <a:solidFill>
                <a:srgbClr val="7030A0"/>
              </a:solidFill>
            </a:endParaRPr>
          </a:p>
          <a:p>
            <a:pPr marL="285750" indent="-285750">
              <a:buFontTx/>
              <a:buChar char="-"/>
            </a:pPr>
            <a:endParaRPr lang="fr-FR" b="1" dirty="0">
              <a:solidFill>
                <a:srgbClr val="7030A0"/>
              </a:solidFill>
            </a:endParaRPr>
          </a:p>
          <a:p>
            <a:pPr marL="285750" indent="-285750">
              <a:buFontTx/>
              <a:buChar char="-"/>
            </a:pPr>
            <a:r>
              <a:rPr lang="fr-FR" b="1" dirty="0">
                <a:solidFill>
                  <a:srgbClr val="7030A0"/>
                </a:solidFill>
              </a:rPr>
              <a:t>Expliquer les difficultés :  </a:t>
            </a:r>
          </a:p>
          <a:p>
            <a:r>
              <a:rPr lang="fr-FR" b="1" dirty="0">
                <a:solidFill>
                  <a:srgbClr val="7030A0"/>
                </a:solidFill>
              </a:rPr>
              <a:t>Si on écrit « difficultés en français, cela ne veut rien dire, on ne connait pas l’écart à la norme.</a:t>
            </a:r>
          </a:p>
          <a:p>
            <a:pPr marL="285750" indent="-285750">
              <a:buFontTx/>
              <a:buChar char="-"/>
            </a:pPr>
            <a:endParaRPr lang="fr-FR" b="1" dirty="0">
              <a:solidFill>
                <a:srgbClr val="7030A0"/>
              </a:solidFill>
            </a:endParaRPr>
          </a:p>
        </p:txBody>
      </p:sp>
      <p:pic>
        <p:nvPicPr>
          <p:cNvPr id="2" name="Image 1">
            <a:extLst>
              <a:ext uri="{FF2B5EF4-FFF2-40B4-BE49-F238E27FC236}">
                <a16:creationId xmlns:a16="http://schemas.microsoft.com/office/drawing/2014/main" id="{C69F107D-B63A-448D-9875-11866A9DBB5F}"/>
              </a:ext>
            </a:extLst>
          </p:cNvPr>
          <p:cNvPicPr>
            <a:picLocks noChangeAspect="1"/>
          </p:cNvPicPr>
          <p:nvPr/>
        </p:nvPicPr>
        <p:blipFill>
          <a:blip r:embed="rId2"/>
          <a:stretch>
            <a:fillRect/>
          </a:stretch>
        </p:blipFill>
        <p:spPr>
          <a:xfrm>
            <a:off x="287849" y="1914140"/>
            <a:ext cx="6778197" cy="3416320"/>
          </a:xfrm>
          <a:prstGeom prst="rect">
            <a:avLst/>
          </a:prstGeom>
        </p:spPr>
      </p:pic>
      <p:sp>
        <p:nvSpPr>
          <p:cNvPr id="5" name="ZoneTexte 4">
            <a:extLst>
              <a:ext uri="{FF2B5EF4-FFF2-40B4-BE49-F238E27FC236}">
                <a16:creationId xmlns:a16="http://schemas.microsoft.com/office/drawing/2014/main" id="{7D2212F5-008C-699A-F684-15FF0735D158}"/>
              </a:ext>
            </a:extLst>
          </p:cNvPr>
          <p:cNvSpPr txBox="1"/>
          <p:nvPr/>
        </p:nvSpPr>
        <p:spPr>
          <a:xfrm>
            <a:off x="620889" y="5693813"/>
            <a:ext cx="6096000" cy="646331"/>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285750" indent="-285750">
              <a:buFontTx/>
              <a:buChar char="-"/>
            </a:pPr>
            <a:r>
              <a:rPr lang="fr-FR" b="1" dirty="0">
                <a:solidFill>
                  <a:srgbClr val="7030A0"/>
                </a:solidFill>
              </a:rPr>
              <a:t>A renseigner OBLIGATOIREMENT, case du bas à cocher! </a:t>
            </a:r>
          </a:p>
        </p:txBody>
      </p:sp>
      <p:cxnSp>
        <p:nvCxnSpPr>
          <p:cNvPr id="7" name="Connecteur droit avec flèche 6">
            <a:extLst>
              <a:ext uri="{FF2B5EF4-FFF2-40B4-BE49-F238E27FC236}">
                <a16:creationId xmlns:a16="http://schemas.microsoft.com/office/drawing/2014/main" id="{CD261376-E7CC-836A-05FD-B6B1919054DC}"/>
              </a:ext>
            </a:extLst>
          </p:cNvPr>
          <p:cNvCxnSpPr>
            <a:cxnSpLocks/>
          </p:cNvCxnSpPr>
          <p:nvPr/>
        </p:nvCxnSpPr>
        <p:spPr>
          <a:xfrm flipH="1" flipV="1">
            <a:off x="372533" y="5271911"/>
            <a:ext cx="248356" cy="421902"/>
          </a:xfrm>
          <a:prstGeom prst="straightConnector1">
            <a:avLst/>
          </a:prstGeom>
          <a:ln w="5715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 name="ZoneTexte 11">
            <a:extLst>
              <a:ext uri="{FF2B5EF4-FFF2-40B4-BE49-F238E27FC236}">
                <a16:creationId xmlns:a16="http://schemas.microsoft.com/office/drawing/2014/main" id="{E59609D7-6624-3966-E7D6-0BE64A6863B4}"/>
              </a:ext>
            </a:extLst>
          </p:cNvPr>
          <p:cNvSpPr txBox="1"/>
          <p:nvPr/>
        </p:nvSpPr>
        <p:spPr>
          <a:xfrm>
            <a:off x="7026552" y="1527540"/>
            <a:ext cx="5001777" cy="1200329"/>
          </a:xfrm>
          <a:prstGeom prst="rect">
            <a:avLst/>
          </a:prstGeom>
          <a:noFill/>
        </p:spPr>
        <p:txBody>
          <a:bodyPr wrap="square">
            <a:spAutoFit/>
          </a:bodyPr>
          <a:lstStyle/>
          <a:p>
            <a:pPr marL="285750" indent="-285750">
              <a:buFontTx/>
              <a:buChar char="-"/>
            </a:pPr>
            <a:r>
              <a:rPr lang="fr-FR" b="1" dirty="0">
                <a:solidFill>
                  <a:srgbClr val="7030A0"/>
                </a:solidFill>
              </a:rPr>
              <a:t>Noter la classe dans laquelle est l’élève et préciser </a:t>
            </a:r>
            <a:r>
              <a:rPr lang="fr-FR" b="1" u="sng" dirty="0">
                <a:solidFill>
                  <a:srgbClr val="7030A0"/>
                </a:solidFill>
              </a:rPr>
              <a:t>le niveau réel </a:t>
            </a:r>
            <a:r>
              <a:rPr lang="fr-FR" b="1" dirty="0">
                <a:solidFill>
                  <a:srgbClr val="7030A0"/>
                </a:solidFill>
              </a:rPr>
              <a:t>de compétences dans les apprentissages fondamentaux.</a:t>
            </a:r>
          </a:p>
        </p:txBody>
      </p:sp>
      <p:sp>
        <p:nvSpPr>
          <p:cNvPr id="14" name="ZoneTexte 13">
            <a:extLst>
              <a:ext uri="{FF2B5EF4-FFF2-40B4-BE49-F238E27FC236}">
                <a16:creationId xmlns:a16="http://schemas.microsoft.com/office/drawing/2014/main" id="{E13253CA-03A8-14D6-E36E-A5EFC747C387}"/>
              </a:ext>
            </a:extLst>
          </p:cNvPr>
          <p:cNvSpPr txBox="1"/>
          <p:nvPr/>
        </p:nvSpPr>
        <p:spPr>
          <a:xfrm>
            <a:off x="7026552" y="2782669"/>
            <a:ext cx="4877599" cy="646331"/>
          </a:xfrm>
          <a:prstGeom prst="rect">
            <a:avLst/>
          </a:prstGeom>
          <a:noFill/>
        </p:spPr>
        <p:txBody>
          <a:bodyPr wrap="square">
            <a:spAutoFit/>
          </a:bodyPr>
          <a:lstStyle/>
          <a:p>
            <a:pPr marL="285750" indent="-285750">
              <a:buFontTx/>
              <a:buChar char="-"/>
            </a:pPr>
            <a:r>
              <a:rPr lang="fr-FR" b="1" dirty="0">
                <a:solidFill>
                  <a:srgbClr val="7030A0"/>
                </a:solidFill>
              </a:rPr>
              <a:t>Détailler pour les différentes disciplines et si le niveau n’est pas homogène.</a:t>
            </a:r>
          </a:p>
        </p:txBody>
      </p:sp>
      <p:sp>
        <p:nvSpPr>
          <p:cNvPr id="18" name="ZoneTexte 17">
            <a:extLst>
              <a:ext uri="{FF2B5EF4-FFF2-40B4-BE49-F238E27FC236}">
                <a16:creationId xmlns:a16="http://schemas.microsoft.com/office/drawing/2014/main" id="{6C5F6BBD-ACBF-E550-FFC1-D59DA5A4B2AE}"/>
              </a:ext>
            </a:extLst>
          </p:cNvPr>
          <p:cNvSpPr txBox="1"/>
          <p:nvPr/>
        </p:nvSpPr>
        <p:spPr>
          <a:xfrm>
            <a:off x="3420534" y="394746"/>
            <a:ext cx="7699022" cy="769441"/>
          </a:xfrm>
          <a:prstGeom prst="rect">
            <a:avLst/>
          </a:prstGeom>
          <a:noFill/>
        </p:spPr>
        <p:txBody>
          <a:bodyPr wrap="square">
            <a:spAutoFit/>
          </a:bodyPr>
          <a:lstStyle/>
          <a:p>
            <a:pPr algn="l"/>
            <a:r>
              <a:rPr lang="fr-FR" sz="4400" b="1" i="0" u="none" strike="noStrike" baseline="0" dirty="0">
                <a:solidFill>
                  <a:schemeClr val="accent6">
                    <a:lumMod val="50000"/>
                  </a:schemeClr>
                </a:solidFill>
                <a:latin typeface="+mj-lt"/>
              </a:rPr>
              <a:t>Évaluation de la scolarité</a:t>
            </a:r>
          </a:p>
        </p:txBody>
      </p:sp>
    </p:spTree>
    <p:extLst>
      <p:ext uri="{BB962C8B-B14F-4D97-AF65-F5344CB8AC3E}">
        <p14:creationId xmlns:p14="http://schemas.microsoft.com/office/powerpoint/2010/main" val="630822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30BD86C-CF00-2F59-606C-423D866969A8}"/>
              </a:ext>
            </a:extLst>
          </p:cNvPr>
          <p:cNvSpPr txBox="1"/>
          <p:nvPr/>
        </p:nvSpPr>
        <p:spPr>
          <a:xfrm>
            <a:off x="711200" y="1460143"/>
            <a:ext cx="9493956" cy="4801314"/>
          </a:xfrm>
          <a:prstGeom prst="rect">
            <a:avLst/>
          </a:prstGeom>
          <a:noFill/>
        </p:spPr>
        <p:txBody>
          <a:bodyPr wrap="square">
            <a:spAutoFit/>
          </a:bodyPr>
          <a:lstStyle/>
          <a:p>
            <a:pPr algn="l"/>
            <a:r>
              <a:rPr lang="fr-FR" sz="1800" b="1" i="0" u="none" strike="noStrike" baseline="0" dirty="0">
                <a:solidFill>
                  <a:schemeClr val="accent6">
                    <a:lumMod val="50000"/>
                  </a:schemeClr>
                </a:solidFill>
                <a:latin typeface="+mj-lt"/>
              </a:rPr>
              <a:t>Français</a:t>
            </a:r>
          </a:p>
          <a:p>
            <a:pPr algn="l"/>
            <a:r>
              <a:rPr lang="fr-FR" sz="1800" b="0" i="0" u="none" strike="noStrike" baseline="0" dirty="0">
                <a:latin typeface="+mj-lt"/>
              </a:rPr>
              <a:t>- Expression orale :</a:t>
            </a:r>
          </a:p>
          <a:p>
            <a:pPr algn="l"/>
            <a:r>
              <a:rPr lang="fr-FR" sz="1800" b="0" i="0" u="none" strike="noStrike" baseline="0" dirty="0">
                <a:latin typeface="+mj-lt"/>
              </a:rPr>
              <a:t>- Compréhension orale :</a:t>
            </a:r>
          </a:p>
          <a:p>
            <a:pPr algn="l"/>
            <a:r>
              <a:rPr lang="fr-FR" sz="1800" b="0" i="0" u="none" strike="noStrike" baseline="0" dirty="0">
                <a:latin typeface="+mj-lt"/>
              </a:rPr>
              <a:t>- Lecture et écriture :</a:t>
            </a:r>
          </a:p>
          <a:p>
            <a:pPr algn="l"/>
            <a:r>
              <a:rPr lang="fr-FR" sz="1800" b="0" i="0" u="none" strike="noStrike" baseline="0" dirty="0">
                <a:latin typeface="+mj-lt"/>
              </a:rPr>
              <a:t>- Compréhension écrite :</a:t>
            </a:r>
          </a:p>
          <a:p>
            <a:pPr algn="l"/>
            <a:r>
              <a:rPr lang="fr-FR" sz="1800" b="0" i="0" u="none" strike="noStrike" baseline="0" dirty="0">
                <a:latin typeface="+mj-lt"/>
              </a:rPr>
              <a:t>- Grammaire et conjugaison :</a:t>
            </a:r>
          </a:p>
          <a:p>
            <a:pPr algn="l"/>
            <a:r>
              <a:rPr lang="fr-FR" sz="1800" b="1" i="0" u="none" strike="noStrike" baseline="0" dirty="0">
                <a:solidFill>
                  <a:schemeClr val="accent6">
                    <a:lumMod val="50000"/>
                  </a:schemeClr>
                </a:solidFill>
                <a:latin typeface="+mj-lt"/>
              </a:rPr>
              <a:t>Mathématiques</a:t>
            </a:r>
          </a:p>
          <a:p>
            <a:pPr algn="l"/>
            <a:r>
              <a:rPr lang="fr-FR" sz="1800" b="0" i="0" u="none" strike="noStrike" baseline="0" dirty="0">
                <a:latin typeface="+mj-lt"/>
              </a:rPr>
              <a:t>- Opérations :</a:t>
            </a:r>
          </a:p>
          <a:p>
            <a:pPr algn="l"/>
            <a:r>
              <a:rPr lang="fr-FR" sz="1800" b="0" i="0" u="none" strike="noStrike" baseline="0" dirty="0">
                <a:latin typeface="+mj-lt"/>
              </a:rPr>
              <a:t>- Gestion de données et problèmes :</a:t>
            </a:r>
          </a:p>
          <a:p>
            <a:pPr algn="l"/>
            <a:r>
              <a:rPr lang="fr-FR" sz="1800" b="0" i="0" u="none" strike="noStrike" baseline="0" dirty="0">
                <a:latin typeface="+mj-lt"/>
              </a:rPr>
              <a:t>- Géométrie :</a:t>
            </a:r>
          </a:p>
          <a:p>
            <a:pPr algn="l"/>
            <a:r>
              <a:rPr lang="fr-FR" sz="1800" b="1" i="0" u="none" strike="noStrike" baseline="0" dirty="0">
                <a:solidFill>
                  <a:schemeClr val="accent6">
                    <a:lumMod val="50000"/>
                  </a:schemeClr>
                </a:solidFill>
                <a:latin typeface="+mj-lt"/>
              </a:rPr>
              <a:t>Histoire-géographie </a:t>
            </a:r>
            <a:r>
              <a:rPr lang="fr-FR" sz="1800" b="0" i="0" u="none" strike="noStrike" baseline="0" dirty="0">
                <a:solidFill>
                  <a:schemeClr val="accent6">
                    <a:lumMod val="50000"/>
                  </a:schemeClr>
                </a:solidFill>
                <a:latin typeface="+mj-lt"/>
              </a:rPr>
              <a:t>:</a:t>
            </a:r>
          </a:p>
          <a:p>
            <a:pPr algn="l"/>
            <a:r>
              <a:rPr lang="fr-FR" sz="1800" b="1" i="0" u="none" strike="noStrike" baseline="0" dirty="0">
                <a:solidFill>
                  <a:schemeClr val="accent6">
                    <a:lumMod val="50000"/>
                  </a:schemeClr>
                </a:solidFill>
                <a:latin typeface="+mj-lt"/>
              </a:rPr>
              <a:t>Sciences :</a:t>
            </a:r>
          </a:p>
          <a:p>
            <a:pPr algn="l"/>
            <a:r>
              <a:rPr lang="fr-FR" sz="1800" b="1" i="0" u="none" strike="noStrike" baseline="0" dirty="0">
                <a:solidFill>
                  <a:schemeClr val="accent6">
                    <a:lumMod val="50000"/>
                  </a:schemeClr>
                </a:solidFill>
                <a:latin typeface="+mj-lt"/>
              </a:rPr>
              <a:t>Langues vivantes étrangères :</a:t>
            </a:r>
          </a:p>
          <a:p>
            <a:pPr algn="l"/>
            <a:r>
              <a:rPr lang="fr-FR" sz="1800" b="1" i="0" u="none" strike="noStrike" baseline="0" dirty="0">
                <a:solidFill>
                  <a:schemeClr val="accent6">
                    <a:lumMod val="50000"/>
                  </a:schemeClr>
                </a:solidFill>
                <a:latin typeface="+mj-lt"/>
              </a:rPr>
              <a:t>Métier d'élève</a:t>
            </a:r>
          </a:p>
          <a:p>
            <a:pPr algn="l"/>
            <a:r>
              <a:rPr lang="fr-FR" sz="1800" b="0" i="0" u="none" strike="noStrike" baseline="0" dirty="0">
                <a:latin typeface="+mj-lt"/>
              </a:rPr>
              <a:t>- Comportement :</a:t>
            </a:r>
          </a:p>
          <a:p>
            <a:pPr algn="l"/>
            <a:r>
              <a:rPr lang="fr-FR" sz="1800" b="0" i="0" u="none" strike="noStrike" baseline="0" dirty="0">
                <a:latin typeface="+mj-lt"/>
              </a:rPr>
              <a:t>- Autonomie :</a:t>
            </a:r>
          </a:p>
          <a:p>
            <a:pPr algn="l"/>
            <a:r>
              <a:rPr lang="fr-FR" sz="1800" b="0" i="0" u="none" strike="noStrike" baseline="0" dirty="0">
                <a:latin typeface="+mj-lt"/>
              </a:rPr>
              <a:t>- Initiative :</a:t>
            </a:r>
            <a:endParaRPr lang="fr-FR" dirty="0">
              <a:latin typeface="+mj-lt"/>
            </a:endParaRPr>
          </a:p>
        </p:txBody>
      </p:sp>
      <p:sp>
        <p:nvSpPr>
          <p:cNvPr id="4" name="ZoneTexte 3">
            <a:extLst>
              <a:ext uri="{FF2B5EF4-FFF2-40B4-BE49-F238E27FC236}">
                <a16:creationId xmlns:a16="http://schemas.microsoft.com/office/drawing/2014/main" id="{BAABBB5A-6D6C-7413-9338-BC59ED5A5B21}"/>
              </a:ext>
            </a:extLst>
          </p:cNvPr>
          <p:cNvSpPr txBox="1"/>
          <p:nvPr/>
        </p:nvSpPr>
        <p:spPr>
          <a:xfrm>
            <a:off x="383822" y="393343"/>
            <a:ext cx="9990667" cy="769441"/>
          </a:xfrm>
          <a:prstGeom prst="rect">
            <a:avLst/>
          </a:prstGeom>
          <a:noFill/>
        </p:spPr>
        <p:txBody>
          <a:bodyPr wrap="square">
            <a:spAutoFit/>
          </a:bodyPr>
          <a:lstStyle/>
          <a:p>
            <a:pPr algn="l"/>
            <a:r>
              <a:rPr lang="fr-FR" sz="2800" b="1" i="0" u="none" strike="noStrike" baseline="0" dirty="0">
                <a:solidFill>
                  <a:schemeClr val="accent6">
                    <a:lumMod val="50000"/>
                  </a:schemeClr>
                </a:solidFill>
                <a:latin typeface="+mj-lt"/>
              </a:rPr>
              <a:t>Évaluation de la scolarité : Contenu préformaté à insérer </a:t>
            </a:r>
          </a:p>
          <a:p>
            <a:pPr algn="l"/>
            <a:r>
              <a:rPr lang="fr-FR" sz="1600" b="0" i="0" u="none" strike="noStrike" baseline="0" dirty="0">
                <a:solidFill>
                  <a:srgbClr val="000000"/>
                </a:solidFill>
                <a:latin typeface="+mj-lt"/>
              </a:rPr>
              <a:t>Sélectionnez la ou les lignes adaptées, copiez, collez, supprimez ou adaptez le contenu ...</a:t>
            </a:r>
            <a:endParaRPr lang="fr-FR" sz="1600" dirty="0">
              <a:latin typeface="+mj-lt"/>
            </a:endParaRPr>
          </a:p>
        </p:txBody>
      </p:sp>
    </p:spTree>
    <p:extLst>
      <p:ext uri="{BB962C8B-B14F-4D97-AF65-F5344CB8AC3E}">
        <p14:creationId xmlns:p14="http://schemas.microsoft.com/office/powerpoint/2010/main" val="12064976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le d’ions">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Salle Ion</Template>
  <TotalTime>338</TotalTime>
  <Words>1475</Words>
  <Application>Microsoft Office PowerPoint</Application>
  <PresentationFormat>Grand écran</PresentationFormat>
  <Paragraphs>137</Paragraphs>
  <Slides>23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23</vt:i4>
      </vt:variant>
    </vt:vector>
  </HeadingPairs>
  <TitlesOfParts>
    <vt:vector size="27" baseType="lpstr">
      <vt:lpstr>Arial</vt:lpstr>
      <vt:lpstr>Century Gothic</vt:lpstr>
      <vt:lpstr>Wingdings 3</vt:lpstr>
      <vt:lpstr>Salle d’ions</vt:lpstr>
      <vt:lpstr>Le GEVA-sco première demande  Le GEVA-sco réexamen</vt:lpstr>
      <vt:lpstr>Le GEVA-SCO</vt:lpstr>
      <vt:lpstr>Qui remplit le GEVA-SCO ?</vt:lpstr>
      <vt:lpstr>Le document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GEVASCO première demande  Le GEVASCO rééxamen</dc:title>
  <dc:creator>erseh</dc:creator>
  <cp:lastModifiedBy>ersh</cp:lastModifiedBy>
  <cp:revision>21</cp:revision>
  <dcterms:created xsi:type="dcterms:W3CDTF">2025-10-25T13:11:31Z</dcterms:created>
  <dcterms:modified xsi:type="dcterms:W3CDTF">2025-11-26T10:23:23Z</dcterms:modified>
</cp:coreProperties>
</file>