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4" r:id="rId8"/>
    <p:sldId id="262" r:id="rId9"/>
    <p:sldId id="263" r:id="rId10"/>
    <p:sldId id="271"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11/26/2025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11/26/2025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sh-ain.circo.ac-lyon.fr/spip/spip.php?article55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sh-ain.circo.ac-lyon.fr/spip/spip.php?article371" TargetMode="External"/><Relationship Id="rId2" Type="http://schemas.openxmlformats.org/officeDocument/2006/relationships/hyperlink" Target="https://ash-ain.circo.ac-lyon.fr/spip/spip.php?article60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sh-ain.circo.ac-lyon.fr/spip/IMG/pdf/ecole_inclusive_dossier_extrait_qppq_376117_378410.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sh-ain.circo.ac-lyon.fr/spip/spip.php?rubrique15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B73D6E-E25C-4948-8B7D-E03D83ADDCC5}"/>
              </a:ext>
            </a:extLst>
          </p:cNvPr>
          <p:cNvSpPr>
            <a:spLocks noGrp="1"/>
          </p:cNvSpPr>
          <p:nvPr>
            <p:ph type="ctrTitle"/>
          </p:nvPr>
        </p:nvSpPr>
        <p:spPr>
          <a:xfrm>
            <a:off x="1876424" y="569843"/>
            <a:ext cx="8791575" cy="2107096"/>
          </a:xfrm>
        </p:spPr>
        <p:txBody>
          <a:bodyPr>
            <a:normAutofit fontScale="90000"/>
          </a:bodyPr>
          <a:lstStyle/>
          <a:p>
            <a:pPr algn="ctr"/>
            <a:r>
              <a:rPr lang="fr-FR" b="1" dirty="0"/>
              <a:t>Le parcours d’un dossier MDPH</a:t>
            </a:r>
            <a:br>
              <a:rPr lang="fr-FR" b="1" dirty="0"/>
            </a:br>
            <a:r>
              <a:rPr lang="fr-FR" b="1" dirty="0"/>
              <a:t>(maison départementale des personnes handicapées)</a:t>
            </a:r>
          </a:p>
        </p:txBody>
      </p:sp>
      <p:sp>
        <p:nvSpPr>
          <p:cNvPr id="3" name="Sous-titre 2">
            <a:extLst>
              <a:ext uri="{FF2B5EF4-FFF2-40B4-BE49-F238E27FC236}">
                <a16:creationId xmlns:a16="http://schemas.microsoft.com/office/drawing/2014/main" id="{A65BC690-2B20-4615-94C8-8396E03D6985}"/>
              </a:ext>
            </a:extLst>
          </p:cNvPr>
          <p:cNvSpPr>
            <a:spLocks noGrp="1"/>
          </p:cNvSpPr>
          <p:nvPr>
            <p:ph type="subTitle" idx="1"/>
          </p:nvPr>
        </p:nvSpPr>
        <p:spPr>
          <a:xfrm>
            <a:off x="1876424" y="2915478"/>
            <a:ext cx="9467437" cy="1974574"/>
          </a:xfrm>
        </p:spPr>
        <p:txBody>
          <a:bodyPr>
            <a:normAutofit/>
          </a:bodyPr>
          <a:lstStyle/>
          <a:p>
            <a:endParaRPr lang="fr-FR" b="1" dirty="0"/>
          </a:p>
          <a:p>
            <a:r>
              <a:rPr lang="fr-FR" b="1" dirty="0"/>
              <a:t>Le dossier est fait à l’INITIATIVE DE </a:t>
            </a:r>
            <a:r>
              <a:rPr lang="fr-FR" b="1" dirty="0" err="1"/>
              <a:t>lA</a:t>
            </a:r>
            <a:r>
              <a:rPr lang="fr-FR" b="1" dirty="0"/>
              <a:t> FAMILLE qui peut se faire aider par l’établissement scolaire ou la MDPH (3001 OU mdph@ain.fr)</a:t>
            </a:r>
          </a:p>
          <a:p>
            <a:r>
              <a:rPr lang="fr-FR" b="1" dirty="0"/>
              <a:t>Une équipe éducative (EE) peut avoir lieu pour évoquer les difficultés</a:t>
            </a:r>
          </a:p>
        </p:txBody>
      </p:sp>
    </p:spTree>
    <p:extLst>
      <p:ext uri="{BB962C8B-B14F-4D97-AF65-F5344CB8AC3E}">
        <p14:creationId xmlns:p14="http://schemas.microsoft.com/office/powerpoint/2010/main" val="1373742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0DD074-5BBA-4588-BF37-0668213C5941}"/>
              </a:ext>
            </a:extLst>
          </p:cNvPr>
          <p:cNvSpPr>
            <a:spLocks noGrp="1"/>
          </p:cNvSpPr>
          <p:nvPr>
            <p:ph type="title"/>
          </p:nvPr>
        </p:nvSpPr>
        <p:spPr>
          <a:xfrm>
            <a:off x="1141413" y="618518"/>
            <a:ext cx="9905998" cy="1303047"/>
          </a:xfrm>
        </p:spPr>
        <p:txBody>
          <a:bodyPr/>
          <a:lstStyle/>
          <a:p>
            <a:pPr algn="ctr"/>
            <a:r>
              <a:rPr lang="fr-FR" dirty="0"/>
              <a:t>Le MOPPS : mise en œuvre du PPS</a:t>
            </a:r>
          </a:p>
        </p:txBody>
      </p:sp>
      <p:sp>
        <p:nvSpPr>
          <p:cNvPr id="3" name="Espace réservé du contenu 2">
            <a:extLst>
              <a:ext uri="{FF2B5EF4-FFF2-40B4-BE49-F238E27FC236}">
                <a16:creationId xmlns:a16="http://schemas.microsoft.com/office/drawing/2014/main" id="{FBA34019-D89D-44AC-8D38-6643F39666EF}"/>
              </a:ext>
            </a:extLst>
          </p:cNvPr>
          <p:cNvSpPr>
            <a:spLocks noGrp="1"/>
          </p:cNvSpPr>
          <p:nvPr>
            <p:ph idx="1"/>
          </p:nvPr>
        </p:nvSpPr>
        <p:spPr/>
        <p:txBody>
          <a:bodyPr>
            <a:normAutofit/>
          </a:bodyPr>
          <a:lstStyle/>
          <a:p>
            <a:r>
              <a:rPr lang="fr-FR" dirty="0"/>
              <a:t>Il a vocation à formaliser la mise en œuvre des décisions, préconisations, priorités et objectifs inscrits dans le PPS. </a:t>
            </a:r>
          </a:p>
          <a:p>
            <a:r>
              <a:rPr lang="fr-FR" dirty="0"/>
              <a:t>Il est renseigné par l’enseignant ou l’équipe enseignante de l’élève et traduit les décisions et préconisations du PPS en aménagements et adaptations pédagogiques.</a:t>
            </a:r>
          </a:p>
          <a:p>
            <a:r>
              <a:rPr lang="fr-FR" dirty="0"/>
              <a:t>Téléchargeable sur le site de l’ASH 01</a:t>
            </a:r>
          </a:p>
        </p:txBody>
      </p:sp>
    </p:spTree>
    <p:extLst>
      <p:ext uri="{BB962C8B-B14F-4D97-AF65-F5344CB8AC3E}">
        <p14:creationId xmlns:p14="http://schemas.microsoft.com/office/powerpoint/2010/main" val="3800054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45F0F0-2496-4400-9DC9-5538E8983528}"/>
              </a:ext>
            </a:extLst>
          </p:cNvPr>
          <p:cNvSpPr>
            <a:spLocks noGrp="1"/>
          </p:cNvSpPr>
          <p:nvPr>
            <p:ph type="title"/>
          </p:nvPr>
        </p:nvSpPr>
        <p:spPr>
          <a:xfrm>
            <a:off x="1141413" y="618518"/>
            <a:ext cx="9905998" cy="759708"/>
          </a:xfrm>
        </p:spPr>
        <p:txBody>
          <a:bodyPr/>
          <a:lstStyle/>
          <a:p>
            <a:pPr algn="ctr"/>
            <a:r>
              <a:rPr lang="fr-FR" dirty="0"/>
              <a:t>Glossaire </a:t>
            </a:r>
          </a:p>
        </p:txBody>
      </p:sp>
      <p:sp>
        <p:nvSpPr>
          <p:cNvPr id="3" name="Espace réservé du contenu 2">
            <a:extLst>
              <a:ext uri="{FF2B5EF4-FFF2-40B4-BE49-F238E27FC236}">
                <a16:creationId xmlns:a16="http://schemas.microsoft.com/office/drawing/2014/main" id="{9EFB8C80-707B-4100-9E71-45DA7335F6E8}"/>
              </a:ext>
            </a:extLst>
          </p:cNvPr>
          <p:cNvSpPr>
            <a:spLocks noGrp="1"/>
          </p:cNvSpPr>
          <p:nvPr>
            <p:ph idx="1"/>
          </p:nvPr>
        </p:nvSpPr>
        <p:spPr>
          <a:xfrm>
            <a:off x="1141412" y="1378226"/>
            <a:ext cx="9905999" cy="4412975"/>
          </a:xfrm>
        </p:spPr>
        <p:txBody>
          <a:bodyPr>
            <a:normAutofit fontScale="92500" lnSpcReduction="10000"/>
          </a:bodyPr>
          <a:lstStyle/>
          <a:p>
            <a:pPr fontAlgn="base"/>
            <a:r>
              <a:rPr lang="fr-FR" b="1" dirty="0"/>
              <a:t>AEEH    </a:t>
            </a:r>
            <a:r>
              <a:rPr lang="fr-FR" dirty="0"/>
              <a:t>Allocation d’éducation de l’enfant handicapé</a:t>
            </a:r>
          </a:p>
          <a:p>
            <a:pPr fontAlgn="base"/>
            <a:r>
              <a:rPr lang="fr-FR" b="1" dirty="0"/>
              <a:t>AESH    </a:t>
            </a:r>
            <a:r>
              <a:rPr lang="fr-FR" dirty="0"/>
              <a:t>Accompagnant des élèves en situation de handicap (a remplacé le sigle AVS, Auxiliaire de vie scolaire)</a:t>
            </a:r>
          </a:p>
          <a:p>
            <a:pPr fontAlgn="base"/>
            <a:r>
              <a:rPr lang="fr-FR" b="1" dirty="0"/>
              <a:t>ASH     </a:t>
            </a:r>
            <a:r>
              <a:rPr lang="fr-FR" dirty="0"/>
              <a:t>Adaptation scolaire et scolarisation des élèves handicapés </a:t>
            </a:r>
          </a:p>
          <a:p>
            <a:pPr marL="0" indent="0" fontAlgn="base">
              <a:buNone/>
            </a:pPr>
            <a:endParaRPr lang="fr-FR" dirty="0"/>
          </a:p>
          <a:p>
            <a:pPr fontAlgn="base"/>
            <a:r>
              <a:rPr lang="fr-FR" b="1" dirty="0"/>
              <a:t>CDAPH    </a:t>
            </a:r>
            <a:r>
              <a:rPr lang="fr-FR" dirty="0"/>
              <a:t>Commission des droits et de l’autonomie des personnes handicapées</a:t>
            </a:r>
          </a:p>
          <a:p>
            <a:pPr fontAlgn="base"/>
            <a:r>
              <a:rPr lang="fr-FR" b="1" dirty="0"/>
              <a:t>CDOEASD    </a:t>
            </a:r>
            <a:r>
              <a:rPr lang="fr-FR" dirty="0"/>
              <a:t>Commission départementale d’orientation vers les enseignements adaptés du second degré</a:t>
            </a:r>
          </a:p>
          <a:p>
            <a:pPr fontAlgn="base"/>
            <a:r>
              <a:rPr lang="fr-FR" b="1" dirty="0"/>
              <a:t>CMI    </a:t>
            </a:r>
            <a:r>
              <a:rPr lang="fr-FR" dirty="0"/>
              <a:t>Carte mobilité inclusion (priorité - invalidité - stationnement)</a:t>
            </a:r>
          </a:p>
          <a:p>
            <a:endParaRPr lang="fr-FR" dirty="0"/>
          </a:p>
        </p:txBody>
      </p:sp>
    </p:spTree>
    <p:extLst>
      <p:ext uri="{BB962C8B-B14F-4D97-AF65-F5344CB8AC3E}">
        <p14:creationId xmlns:p14="http://schemas.microsoft.com/office/powerpoint/2010/main" val="1726118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E09344-05F2-4153-8E47-1ED62DA46676}"/>
              </a:ext>
            </a:extLst>
          </p:cNvPr>
          <p:cNvSpPr>
            <a:spLocks noGrp="1"/>
          </p:cNvSpPr>
          <p:nvPr>
            <p:ph type="title"/>
          </p:nvPr>
        </p:nvSpPr>
        <p:spPr>
          <a:xfrm>
            <a:off x="1141413" y="618518"/>
            <a:ext cx="9905998" cy="163360"/>
          </a:xfrm>
        </p:spPr>
        <p:txBody>
          <a:bodyPr>
            <a:normAutofit fontScale="90000"/>
          </a:bodyPr>
          <a:lstStyle/>
          <a:p>
            <a:br>
              <a:rPr lang="fr-FR" dirty="0"/>
            </a:br>
            <a:endParaRPr lang="fr-FR" dirty="0"/>
          </a:p>
        </p:txBody>
      </p:sp>
      <p:sp>
        <p:nvSpPr>
          <p:cNvPr id="3" name="Espace réservé du contenu 2">
            <a:extLst>
              <a:ext uri="{FF2B5EF4-FFF2-40B4-BE49-F238E27FC236}">
                <a16:creationId xmlns:a16="http://schemas.microsoft.com/office/drawing/2014/main" id="{B9366C51-8AA8-456D-83F3-F59F075E701C}"/>
              </a:ext>
            </a:extLst>
          </p:cNvPr>
          <p:cNvSpPr>
            <a:spLocks noGrp="1"/>
          </p:cNvSpPr>
          <p:nvPr>
            <p:ph idx="1"/>
          </p:nvPr>
        </p:nvSpPr>
        <p:spPr>
          <a:xfrm>
            <a:off x="1141412" y="503583"/>
            <a:ext cx="9905999" cy="5287618"/>
          </a:xfrm>
        </p:spPr>
        <p:txBody>
          <a:bodyPr>
            <a:normAutofit fontScale="70000" lnSpcReduction="20000"/>
          </a:bodyPr>
          <a:lstStyle/>
          <a:p>
            <a:pPr fontAlgn="base"/>
            <a:r>
              <a:rPr lang="fr-FR" b="1" dirty="0"/>
              <a:t>DITEP </a:t>
            </a:r>
            <a:r>
              <a:rPr lang="fr-FR" dirty="0"/>
              <a:t>Institut thérapeutique éducatif et pédagogique fonctionnant en dispositif intégré (modalités ITEP/modalités SESSAD)</a:t>
            </a:r>
            <a:br>
              <a:rPr lang="fr-FR" dirty="0"/>
            </a:br>
            <a:endParaRPr lang="fr-FR" dirty="0"/>
          </a:p>
          <a:p>
            <a:pPr fontAlgn="base"/>
            <a:r>
              <a:rPr lang="fr-FR" b="1" dirty="0"/>
              <a:t>EBEP    </a:t>
            </a:r>
            <a:r>
              <a:rPr lang="fr-FR" dirty="0"/>
              <a:t>Élèves à besoins éducatifs particuliers</a:t>
            </a:r>
          </a:p>
          <a:p>
            <a:pPr fontAlgn="base"/>
            <a:r>
              <a:rPr lang="fr-FR" b="1" dirty="0"/>
              <a:t>EGPA </a:t>
            </a:r>
            <a:r>
              <a:rPr lang="fr-FR" dirty="0"/>
              <a:t>Enseignement général et professionnel adapté</a:t>
            </a:r>
          </a:p>
          <a:p>
            <a:pPr fontAlgn="base"/>
            <a:r>
              <a:rPr lang="fr-FR" b="1" u="sng" dirty="0">
                <a:hlinkClick r:id="rId2"/>
              </a:rPr>
              <a:t>EMAS</a:t>
            </a:r>
            <a:r>
              <a:rPr lang="fr-FR" dirty="0"/>
              <a:t> Équipe mobile d’appui médico-social à la scolarisation des enfants en situation de handicap</a:t>
            </a:r>
          </a:p>
          <a:p>
            <a:pPr fontAlgn="base"/>
            <a:r>
              <a:rPr lang="fr-FR" b="1" dirty="0"/>
              <a:t>EP </a:t>
            </a:r>
            <a:r>
              <a:rPr lang="fr-FR" dirty="0"/>
              <a:t>ou </a:t>
            </a:r>
            <a:r>
              <a:rPr lang="fr-FR" b="1" dirty="0"/>
              <a:t>EPE </a:t>
            </a:r>
            <a:r>
              <a:rPr lang="fr-FR" dirty="0"/>
              <a:t>: Équipe pluridisciplinaire d’évaluation, au sein d’une MDPH, cette équipe composée de professionnels et d’experts évalue les besoins de la personne selon son handicap, son environnement et son projet de vie et élabore son PPC</a:t>
            </a:r>
          </a:p>
          <a:p>
            <a:pPr fontAlgn="base"/>
            <a:r>
              <a:rPr lang="fr-FR" b="1" dirty="0"/>
              <a:t>ERSEH </a:t>
            </a:r>
            <a:r>
              <a:rPr lang="fr-FR" dirty="0"/>
              <a:t>Enseignant référent pour la scolarisation des élèves en situation de handicap</a:t>
            </a:r>
          </a:p>
          <a:p>
            <a:pPr fontAlgn="base"/>
            <a:r>
              <a:rPr lang="fr-FR" b="1" dirty="0"/>
              <a:t>ESMS    </a:t>
            </a:r>
            <a:r>
              <a:rPr lang="fr-FR" dirty="0"/>
              <a:t>Établissement et service médico-social</a:t>
            </a:r>
          </a:p>
          <a:p>
            <a:pPr fontAlgn="base"/>
            <a:r>
              <a:rPr lang="fr-FR" b="1" dirty="0"/>
              <a:t>ESS    </a:t>
            </a:r>
            <a:r>
              <a:rPr lang="fr-FR" dirty="0"/>
              <a:t>Équipe de suivi de la scolarisation</a:t>
            </a:r>
            <a:br>
              <a:rPr lang="fr-FR" dirty="0"/>
            </a:br>
            <a:endParaRPr lang="fr-FR" dirty="0"/>
          </a:p>
          <a:p>
            <a:pPr fontAlgn="base"/>
            <a:r>
              <a:rPr lang="fr-FR" b="1" dirty="0" err="1"/>
              <a:t>GEVA-Sco</a:t>
            </a:r>
            <a:r>
              <a:rPr lang="fr-FR" dirty="0"/>
              <a:t> guide d’évaluation des besoins de compensation de la personne handicapée, volet scolaire</a:t>
            </a:r>
          </a:p>
        </p:txBody>
      </p:sp>
    </p:spTree>
    <p:extLst>
      <p:ext uri="{BB962C8B-B14F-4D97-AF65-F5344CB8AC3E}">
        <p14:creationId xmlns:p14="http://schemas.microsoft.com/office/powerpoint/2010/main" val="4245144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A51F33-EF53-4EF9-B1AF-6DBF13940A2A}"/>
              </a:ext>
            </a:extLst>
          </p:cNvPr>
          <p:cNvSpPr>
            <a:spLocks noGrp="1"/>
          </p:cNvSpPr>
          <p:nvPr>
            <p:ph type="title"/>
          </p:nvPr>
        </p:nvSpPr>
        <p:spPr>
          <a:xfrm>
            <a:off x="1141413" y="618518"/>
            <a:ext cx="9905998" cy="216369"/>
          </a:xfrm>
        </p:spPr>
        <p:txBody>
          <a:bodyPr>
            <a:normAutofit fontScale="90000"/>
          </a:bodyPr>
          <a:lstStyle/>
          <a:p>
            <a:br>
              <a:rPr lang="fr-FR" dirty="0"/>
            </a:br>
            <a:endParaRPr lang="fr-FR" dirty="0"/>
          </a:p>
        </p:txBody>
      </p:sp>
      <p:sp>
        <p:nvSpPr>
          <p:cNvPr id="3" name="Espace réservé du contenu 2">
            <a:extLst>
              <a:ext uri="{FF2B5EF4-FFF2-40B4-BE49-F238E27FC236}">
                <a16:creationId xmlns:a16="http://schemas.microsoft.com/office/drawing/2014/main" id="{65E7DFD4-17E6-4FFC-BFF6-B35D4AA28775}"/>
              </a:ext>
            </a:extLst>
          </p:cNvPr>
          <p:cNvSpPr>
            <a:spLocks noGrp="1"/>
          </p:cNvSpPr>
          <p:nvPr>
            <p:ph idx="1"/>
          </p:nvPr>
        </p:nvSpPr>
        <p:spPr>
          <a:xfrm>
            <a:off x="1141412" y="834886"/>
            <a:ext cx="9905999" cy="5247861"/>
          </a:xfrm>
        </p:spPr>
        <p:txBody>
          <a:bodyPr>
            <a:normAutofit fontScale="92500" lnSpcReduction="10000"/>
          </a:bodyPr>
          <a:lstStyle/>
          <a:p>
            <a:pPr fontAlgn="base"/>
            <a:r>
              <a:rPr lang="fr-FR" b="1" dirty="0"/>
              <a:t>IEM </a:t>
            </a:r>
            <a:r>
              <a:rPr lang="fr-FR" dirty="0"/>
              <a:t> Institut d’éducation motrice</a:t>
            </a:r>
          </a:p>
          <a:p>
            <a:pPr fontAlgn="base"/>
            <a:r>
              <a:rPr lang="fr-FR" b="1" dirty="0"/>
              <a:t>IES </a:t>
            </a:r>
            <a:r>
              <a:rPr lang="fr-FR" dirty="0"/>
              <a:t>Institut d'Education Sensorielle</a:t>
            </a:r>
          </a:p>
          <a:p>
            <a:pPr fontAlgn="base"/>
            <a:r>
              <a:rPr lang="fr-FR" b="1" dirty="0"/>
              <a:t>IJS    </a:t>
            </a:r>
            <a:r>
              <a:rPr lang="fr-FR" dirty="0"/>
              <a:t>Institut des jeunes sourds</a:t>
            </a:r>
          </a:p>
          <a:p>
            <a:pPr fontAlgn="base"/>
            <a:r>
              <a:rPr lang="fr-FR" b="1" dirty="0"/>
              <a:t>IME    </a:t>
            </a:r>
            <a:r>
              <a:rPr lang="fr-FR" dirty="0"/>
              <a:t>Institut </a:t>
            </a:r>
            <a:r>
              <a:rPr lang="fr-FR" dirty="0" err="1"/>
              <a:t>médico-éducatif</a:t>
            </a:r>
            <a:r>
              <a:rPr lang="fr-FR" dirty="0"/>
              <a:t>, dispense une éducation et un enseignement spécialisés pour des enfants et adolescents présentant un retard mental. </a:t>
            </a:r>
            <a:br>
              <a:rPr lang="fr-FR" dirty="0"/>
            </a:br>
            <a:endParaRPr lang="fr-FR" dirty="0"/>
          </a:p>
          <a:p>
            <a:pPr fontAlgn="base"/>
            <a:r>
              <a:rPr lang="fr-FR" b="1" u="sng" dirty="0">
                <a:hlinkClick r:id="rId2"/>
              </a:rPr>
              <a:t>LPI</a:t>
            </a:r>
            <a:r>
              <a:rPr lang="fr-FR" b="1" dirty="0"/>
              <a:t>   </a:t>
            </a:r>
            <a:r>
              <a:rPr lang="fr-FR" dirty="0"/>
              <a:t>Livret de parcours inclusif, traitement de données à caractère personnel</a:t>
            </a:r>
            <a:br>
              <a:rPr lang="fr-FR" dirty="0"/>
            </a:br>
            <a:endParaRPr lang="fr-FR" dirty="0"/>
          </a:p>
          <a:p>
            <a:pPr fontAlgn="base"/>
            <a:r>
              <a:rPr lang="fr-FR" b="1" dirty="0"/>
              <a:t>MDPH    </a:t>
            </a:r>
            <a:r>
              <a:rPr lang="fr-FR" dirty="0"/>
              <a:t>Maison départementale des personnes handicapées</a:t>
            </a:r>
          </a:p>
          <a:p>
            <a:pPr fontAlgn="base"/>
            <a:r>
              <a:rPr lang="fr-FR" b="1" u="sng" dirty="0">
                <a:hlinkClick r:id="rId3"/>
              </a:rPr>
              <a:t>MOPPS</a:t>
            </a:r>
            <a:r>
              <a:rPr lang="fr-FR" b="1" dirty="0"/>
              <a:t>    </a:t>
            </a:r>
            <a:r>
              <a:rPr lang="fr-FR" dirty="0"/>
              <a:t>Documents de Mise en œuvre du PPS</a:t>
            </a:r>
          </a:p>
          <a:p>
            <a:pPr fontAlgn="base"/>
            <a:r>
              <a:rPr lang="fr-FR" b="1" dirty="0"/>
              <a:t>MPA    </a:t>
            </a:r>
            <a:r>
              <a:rPr lang="fr-FR" dirty="0"/>
              <a:t>Matériel pédagogique adapté</a:t>
            </a:r>
          </a:p>
          <a:p>
            <a:endParaRPr lang="fr-FR" dirty="0"/>
          </a:p>
        </p:txBody>
      </p:sp>
    </p:spTree>
    <p:extLst>
      <p:ext uri="{BB962C8B-B14F-4D97-AF65-F5344CB8AC3E}">
        <p14:creationId xmlns:p14="http://schemas.microsoft.com/office/powerpoint/2010/main" val="143970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7D39C6-C8A7-4C0A-BD4D-96CE9251E3DD}"/>
              </a:ext>
            </a:extLst>
          </p:cNvPr>
          <p:cNvSpPr>
            <a:spLocks noGrp="1"/>
          </p:cNvSpPr>
          <p:nvPr>
            <p:ph type="title"/>
          </p:nvPr>
        </p:nvSpPr>
        <p:spPr>
          <a:xfrm>
            <a:off x="1141413" y="618518"/>
            <a:ext cx="9905998" cy="295882"/>
          </a:xfrm>
        </p:spPr>
        <p:txBody>
          <a:bodyPr>
            <a:normAutofit fontScale="90000"/>
          </a:bodyPr>
          <a:lstStyle/>
          <a:p>
            <a:br>
              <a:rPr lang="fr-FR" dirty="0"/>
            </a:br>
            <a:endParaRPr lang="fr-FR" dirty="0"/>
          </a:p>
        </p:txBody>
      </p:sp>
      <p:sp>
        <p:nvSpPr>
          <p:cNvPr id="3" name="Espace réservé du contenu 2">
            <a:extLst>
              <a:ext uri="{FF2B5EF4-FFF2-40B4-BE49-F238E27FC236}">
                <a16:creationId xmlns:a16="http://schemas.microsoft.com/office/drawing/2014/main" id="{D2A26F17-A147-4AF7-96EF-742484698572}"/>
              </a:ext>
            </a:extLst>
          </p:cNvPr>
          <p:cNvSpPr>
            <a:spLocks noGrp="1"/>
          </p:cNvSpPr>
          <p:nvPr>
            <p:ph idx="1"/>
          </p:nvPr>
        </p:nvSpPr>
        <p:spPr>
          <a:xfrm>
            <a:off x="1141412" y="768626"/>
            <a:ext cx="9905999" cy="5155096"/>
          </a:xfrm>
        </p:spPr>
        <p:txBody>
          <a:bodyPr>
            <a:normAutofit fontScale="70000" lnSpcReduction="20000"/>
          </a:bodyPr>
          <a:lstStyle/>
          <a:p>
            <a:pPr fontAlgn="base"/>
            <a:r>
              <a:rPr lang="fr-FR" b="1" dirty="0"/>
              <a:t>PAG    </a:t>
            </a:r>
            <a:r>
              <a:rPr lang="fr-FR" dirty="0"/>
              <a:t>Plan d'accompagnement global, fait partie du PPC lorsque la personne est sans solution</a:t>
            </a:r>
          </a:p>
          <a:p>
            <a:pPr fontAlgn="base"/>
            <a:r>
              <a:rPr lang="fr-FR" b="1" u="sng" dirty="0">
                <a:hlinkClick r:id="rId2"/>
              </a:rPr>
              <a:t>PAI</a:t>
            </a:r>
            <a:r>
              <a:rPr lang="fr-FR" b="1" dirty="0"/>
              <a:t>    </a:t>
            </a:r>
            <a:r>
              <a:rPr lang="fr-FR" dirty="0"/>
              <a:t>Projet d’accueil individualisé, concerne initialement des enfants et adolescents malades</a:t>
            </a:r>
          </a:p>
          <a:p>
            <a:pPr fontAlgn="base"/>
            <a:r>
              <a:rPr lang="fr-FR" b="1" dirty="0"/>
              <a:t>PAOA    </a:t>
            </a:r>
            <a:r>
              <a:rPr lang="fr-FR" dirty="0"/>
              <a:t>Programmation adaptée des objectifs d’apprentissage, en lien avec le PPS</a:t>
            </a:r>
          </a:p>
          <a:p>
            <a:pPr fontAlgn="base"/>
            <a:r>
              <a:rPr lang="fr-FR" b="1" u="sng" dirty="0">
                <a:hlinkClick r:id="rId2"/>
              </a:rPr>
              <a:t>PAP</a:t>
            </a:r>
            <a:r>
              <a:rPr lang="fr-FR" b="1" dirty="0"/>
              <a:t>    </a:t>
            </a:r>
            <a:r>
              <a:rPr lang="fr-FR" dirty="0"/>
              <a:t>Plan d’accompagnement personnalisé, concerne des enfants et adolescents présentant des troubles des apprentissages</a:t>
            </a:r>
          </a:p>
          <a:p>
            <a:pPr fontAlgn="base"/>
            <a:r>
              <a:rPr lang="fr-FR" b="1" dirty="0"/>
              <a:t>PCH    </a:t>
            </a:r>
            <a:r>
              <a:rPr lang="fr-FR" dirty="0"/>
              <a:t>Prestation de compensation du handicap</a:t>
            </a:r>
          </a:p>
          <a:p>
            <a:pPr fontAlgn="base"/>
            <a:r>
              <a:rPr lang="fr-FR" b="1" dirty="0"/>
              <a:t>PEJS    </a:t>
            </a:r>
            <a:r>
              <a:rPr lang="fr-FR" dirty="0"/>
              <a:t>Pôle d'enseignement pour les jeunes sourds</a:t>
            </a:r>
          </a:p>
          <a:p>
            <a:pPr fontAlgn="base"/>
            <a:r>
              <a:rPr lang="fr-FR" b="1" dirty="0"/>
              <a:t>PIAL </a:t>
            </a:r>
            <a:r>
              <a:rPr lang="fr-FR" dirty="0"/>
              <a:t>Pôles inclusifs d’accompagnement localisés</a:t>
            </a:r>
          </a:p>
          <a:p>
            <a:pPr fontAlgn="base"/>
            <a:r>
              <a:rPr lang="fr-FR" b="1" dirty="0"/>
              <a:t>PPC    </a:t>
            </a:r>
            <a:r>
              <a:rPr lang="fr-FR" dirty="0"/>
              <a:t>Plan personnalisé de compensation, proposé par les équipes pluridisciplinaires des MDPH et destiné à évaluer les besoins de compensation de la personne handicapée</a:t>
            </a:r>
          </a:p>
          <a:p>
            <a:pPr fontAlgn="base"/>
            <a:r>
              <a:rPr lang="fr-FR" b="1" dirty="0"/>
              <a:t>PPI    </a:t>
            </a:r>
            <a:r>
              <a:rPr lang="fr-FR" dirty="0"/>
              <a:t>Projet pédagogique individualisé, concerne les élèves d’Ulis</a:t>
            </a:r>
          </a:p>
          <a:p>
            <a:pPr fontAlgn="base"/>
            <a:r>
              <a:rPr lang="fr-FR" b="1" u="sng" dirty="0">
                <a:hlinkClick r:id="rId2"/>
              </a:rPr>
              <a:t>PPRE</a:t>
            </a:r>
            <a:r>
              <a:rPr lang="fr-FR" b="1" dirty="0"/>
              <a:t>     </a:t>
            </a:r>
            <a:r>
              <a:rPr lang="fr-FR" dirty="0"/>
              <a:t>Programme personnalisé de réussite éducative, concerne les élèves qui risquent de ne pas maîtriser certaines connaissances et compétences attendues à la fin d'un cycle d'enseignement</a:t>
            </a:r>
          </a:p>
          <a:p>
            <a:pPr fontAlgn="base"/>
            <a:r>
              <a:rPr lang="fr-FR" b="1" u="sng" dirty="0">
                <a:hlinkClick r:id="rId2"/>
              </a:rPr>
              <a:t>PPS</a:t>
            </a:r>
            <a:r>
              <a:rPr lang="fr-FR" dirty="0"/>
              <a:t>    Projet personnalisé de scolarisation (volet scolaire du PPC)</a:t>
            </a:r>
          </a:p>
          <a:p>
            <a:endParaRPr lang="fr-FR" dirty="0"/>
          </a:p>
        </p:txBody>
      </p:sp>
    </p:spTree>
    <p:extLst>
      <p:ext uri="{BB962C8B-B14F-4D97-AF65-F5344CB8AC3E}">
        <p14:creationId xmlns:p14="http://schemas.microsoft.com/office/powerpoint/2010/main" val="2814961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81D33F-9409-4D4A-90FC-24435F005727}"/>
              </a:ext>
            </a:extLst>
          </p:cNvPr>
          <p:cNvSpPr>
            <a:spLocks noGrp="1"/>
          </p:cNvSpPr>
          <p:nvPr>
            <p:ph type="title"/>
          </p:nvPr>
        </p:nvSpPr>
        <p:spPr>
          <a:xfrm>
            <a:off x="1141413" y="618518"/>
            <a:ext cx="9905998" cy="269378"/>
          </a:xfrm>
        </p:spPr>
        <p:txBody>
          <a:bodyPr>
            <a:normAutofit fontScale="90000"/>
          </a:bodyPr>
          <a:lstStyle/>
          <a:p>
            <a:br>
              <a:rPr lang="fr-FR" dirty="0"/>
            </a:br>
            <a:endParaRPr lang="fr-FR" dirty="0"/>
          </a:p>
        </p:txBody>
      </p:sp>
      <p:sp>
        <p:nvSpPr>
          <p:cNvPr id="3" name="Espace réservé du contenu 2">
            <a:extLst>
              <a:ext uri="{FF2B5EF4-FFF2-40B4-BE49-F238E27FC236}">
                <a16:creationId xmlns:a16="http://schemas.microsoft.com/office/drawing/2014/main" id="{C2D035E9-76EF-4512-AB5F-45DD87CCBD2B}"/>
              </a:ext>
            </a:extLst>
          </p:cNvPr>
          <p:cNvSpPr>
            <a:spLocks noGrp="1"/>
          </p:cNvSpPr>
          <p:nvPr>
            <p:ph idx="1"/>
          </p:nvPr>
        </p:nvSpPr>
        <p:spPr>
          <a:xfrm>
            <a:off x="1141412" y="618518"/>
            <a:ext cx="9905999" cy="5620964"/>
          </a:xfrm>
        </p:spPr>
        <p:txBody>
          <a:bodyPr>
            <a:normAutofit/>
          </a:bodyPr>
          <a:lstStyle/>
          <a:p>
            <a:pPr marL="0" indent="0" fontAlgn="base">
              <a:buNone/>
            </a:pPr>
            <a:endParaRPr lang="fr-FR" dirty="0"/>
          </a:p>
          <a:p>
            <a:pPr fontAlgn="base"/>
            <a:r>
              <a:rPr lang="fr-FR" b="1" dirty="0"/>
              <a:t>RQTH</a:t>
            </a:r>
            <a:r>
              <a:rPr lang="fr-FR" dirty="0"/>
              <a:t>    Reconnaissance de la qualité de travailleur handicapé</a:t>
            </a:r>
            <a:br>
              <a:rPr lang="fr-FR" dirty="0"/>
            </a:br>
            <a:endParaRPr lang="fr-FR" dirty="0"/>
          </a:p>
          <a:p>
            <a:pPr fontAlgn="base"/>
            <a:r>
              <a:rPr lang="fr-FR" b="1" dirty="0"/>
              <a:t>SEGPA    </a:t>
            </a:r>
            <a:r>
              <a:rPr lang="fr-FR" dirty="0"/>
              <a:t>Section d’enseignement général et professionnel adapté</a:t>
            </a:r>
          </a:p>
          <a:p>
            <a:pPr fontAlgn="base"/>
            <a:r>
              <a:rPr lang="fr-FR" b="1" dirty="0"/>
              <a:t>SESSAD     </a:t>
            </a:r>
            <a:r>
              <a:rPr lang="fr-FR" dirty="0"/>
              <a:t>Service d’éducation spéciale et de soins à domicile</a:t>
            </a:r>
          </a:p>
          <a:p>
            <a:pPr fontAlgn="base"/>
            <a:r>
              <a:rPr lang="fr-FR" b="1" dirty="0"/>
              <a:t>SSEFS     </a:t>
            </a:r>
            <a:r>
              <a:rPr lang="fr-FR" dirty="0"/>
              <a:t>Service de soutien à l’éducation familiale et à la scolarisation, intervient auprès des enfants de plus de 3 ans présentant une déficience auditive grave</a:t>
            </a:r>
          </a:p>
          <a:p>
            <a:pPr marL="0" indent="0" fontAlgn="base">
              <a:buNone/>
            </a:pPr>
            <a:endParaRPr lang="fr-FR" dirty="0"/>
          </a:p>
        </p:txBody>
      </p:sp>
    </p:spTree>
    <p:extLst>
      <p:ext uri="{BB962C8B-B14F-4D97-AF65-F5344CB8AC3E}">
        <p14:creationId xmlns:p14="http://schemas.microsoft.com/office/powerpoint/2010/main" val="3026965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B33DE1-A333-4168-994E-5F30D3CC1380}"/>
              </a:ext>
            </a:extLst>
          </p:cNvPr>
          <p:cNvSpPr>
            <a:spLocks noGrp="1"/>
          </p:cNvSpPr>
          <p:nvPr>
            <p:ph type="title"/>
          </p:nvPr>
        </p:nvSpPr>
        <p:spPr>
          <a:xfrm>
            <a:off x="1141413" y="618518"/>
            <a:ext cx="9905998" cy="322386"/>
          </a:xfrm>
        </p:spPr>
        <p:txBody>
          <a:bodyPr>
            <a:normAutofit fontScale="90000"/>
          </a:bodyPr>
          <a:lstStyle/>
          <a:p>
            <a:br>
              <a:rPr lang="fr-FR" dirty="0"/>
            </a:br>
            <a:endParaRPr lang="fr-FR" dirty="0"/>
          </a:p>
        </p:txBody>
      </p:sp>
      <p:sp>
        <p:nvSpPr>
          <p:cNvPr id="3" name="Espace réservé du contenu 2">
            <a:extLst>
              <a:ext uri="{FF2B5EF4-FFF2-40B4-BE49-F238E27FC236}">
                <a16:creationId xmlns:a16="http://schemas.microsoft.com/office/drawing/2014/main" id="{7C0815AB-CB3F-4FD0-9AA4-AE03CB618FA4}"/>
              </a:ext>
            </a:extLst>
          </p:cNvPr>
          <p:cNvSpPr>
            <a:spLocks noGrp="1"/>
          </p:cNvSpPr>
          <p:nvPr>
            <p:ph idx="1"/>
          </p:nvPr>
        </p:nvSpPr>
        <p:spPr>
          <a:xfrm>
            <a:off x="1141412" y="808382"/>
            <a:ext cx="9905999" cy="5431099"/>
          </a:xfrm>
        </p:spPr>
        <p:txBody>
          <a:bodyPr>
            <a:normAutofit fontScale="77500" lnSpcReduction="20000"/>
          </a:bodyPr>
          <a:lstStyle/>
          <a:p>
            <a:pPr fontAlgn="base"/>
            <a:r>
              <a:rPr lang="fr-FR" b="1" dirty="0"/>
              <a:t>TCC    </a:t>
            </a:r>
            <a:r>
              <a:rPr lang="fr-FR" dirty="0"/>
              <a:t>Troubles de la conduite et du comportement</a:t>
            </a:r>
          </a:p>
          <a:p>
            <a:pPr fontAlgn="base"/>
            <a:r>
              <a:rPr lang="fr-FR" b="1" dirty="0"/>
              <a:t>TDAH    </a:t>
            </a:r>
            <a:r>
              <a:rPr lang="fr-FR" dirty="0"/>
              <a:t>Trouble du déficit de l’attention avec ou sans hyperactivité</a:t>
            </a:r>
          </a:p>
          <a:p>
            <a:pPr fontAlgn="base"/>
            <a:r>
              <a:rPr lang="fr-FR" b="1" dirty="0"/>
              <a:t>TFA    </a:t>
            </a:r>
            <a:r>
              <a:rPr lang="fr-FR" dirty="0"/>
              <a:t>Troubles de la fonction auditive</a:t>
            </a:r>
          </a:p>
          <a:p>
            <a:pPr fontAlgn="base"/>
            <a:r>
              <a:rPr lang="fr-FR" b="1" dirty="0"/>
              <a:t>TFC    </a:t>
            </a:r>
            <a:r>
              <a:rPr lang="fr-FR" dirty="0"/>
              <a:t>Troubles des fonctions cognitives ou mentales</a:t>
            </a:r>
          </a:p>
          <a:p>
            <a:pPr fontAlgn="base"/>
            <a:r>
              <a:rPr lang="fr-FR" b="1" dirty="0"/>
              <a:t>TFM    </a:t>
            </a:r>
            <a:r>
              <a:rPr lang="fr-FR" dirty="0"/>
              <a:t>Troubles des fonctions motrices</a:t>
            </a:r>
          </a:p>
          <a:p>
            <a:pPr fontAlgn="base"/>
            <a:r>
              <a:rPr lang="fr-FR" b="1" dirty="0"/>
              <a:t>TFV    </a:t>
            </a:r>
            <a:r>
              <a:rPr lang="fr-FR" dirty="0"/>
              <a:t>Troubles de la fonction visuelle</a:t>
            </a:r>
          </a:p>
          <a:p>
            <a:pPr fontAlgn="base"/>
            <a:r>
              <a:rPr lang="fr-FR" b="1" u="sng" dirty="0">
                <a:hlinkClick r:id="rId2"/>
              </a:rPr>
              <a:t>TND</a:t>
            </a:r>
            <a:r>
              <a:rPr lang="fr-FR" b="1" dirty="0"/>
              <a:t>    </a:t>
            </a:r>
            <a:r>
              <a:rPr lang="fr-FR" dirty="0"/>
              <a:t>Troubles du </a:t>
            </a:r>
            <a:r>
              <a:rPr lang="fr-FR" dirty="0" err="1"/>
              <a:t>neuro-développement</a:t>
            </a:r>
            <a:endParaRPr lang="fr-FR" dirty="0"/>
          </a:p>
          <a:p>
            <a:pPr fontAlgn="base"/>
            <a:r>
              <a:rPr lang="fr-FR" b="1" dirty="0"/>
              <a:t>TSA    </a:t>
            </a:r>
            <a:r>
              <a:rPr lang="fr-FR" dirty="0"/>
              <a:t>Troubles du spectre de l’autisme </a:t>
            </a:r>
          </a:p>
          <a:p>
            <a:pPr fontAlgn="base"/>
            <a:r>
              <a:rPr lang="fr-FR" b="1" dirty="0"/>
              <a:t>UE    </a:t>
            </a:r>
            <a:r>
              <a:rPr lang="fr-FR" dirty="0"/>
              <a:t>Unité d’enseignement</a:t>
            </a:r>
          </a:p>
          <a:p>
            <a:pPr fontAlgn="base"/>
            <a:r>
              <a:rPr lang="fr-FR" b="1" dirty="0"/>
              <a:t>UEE    </a:t>
            </a:r>
            <a:r>
              <a:rPr lang="fr-FR" dirty="0"/>
              <a:t>Unité d'enseignement externalisée</a:t>
            </a:r>
          </a:p>
          <a:p>
            <a:pPr fontAlgn="base"/>
            <a:r>
              <a:rPr lang="fr-FR" b="1" dirty="0"/>
              <a:t>UEEA    </a:t>
            </a:r>
            <a:r>
              <a:rPr lang="fr-FR" dirty="0"/>
              <a:t>Unités d’enseignement élémentaire autisme</a:t>
            </a:r>
          </a:p>
          <a:p>
            <a:pPr fontAlgn="base"/>
            <a:r>
              <a:rPr lang="fr-FR" b="1" dirty="0"/>
              <a:t>UEMA    </a:t>
            </a:r>
            <a:r>
              <a:rPr lang="fr-FR" dirty="0"/>
              <a:t>Unité d’enseignement maternelle autisme</a:t>
            </a:r>
          </a:p>
          <a:p>
            <a:pPr fontAlgn="base"/>
            <a:r>
              <a:rPr lang="fr-FR" b="1" dirty="0"/>
              <a:t>ULIS  </a:t>
            </a:r>
            <a:r>
              <a:rPr lang="fr-FR" dirty="0"/>
              <a:t>Unité localisée pour l’inclusion scolaire</a:t>
            </a:r>
          </a:p>
          <a:p>
            <a:pPr marL="0" indent="0">
              <a:buNone/>
            </a:pPr>
            <a:endParaRPr lang="fr-FR" dirty="0"/>
          </a:p>
        </p:txBody>
      </p:sp>
    </p:spTree>
    <p:extLst>
      <p:ext uri="{BB962C8B-B14F-4D97-AF65-F5344CB8AC3E}">
        <p14:creationId xmlns:p14="http://schemas.microsoft.com/office/powerpoint/2010/main" val="2701576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A825B9-1520-430A-85A1-F141F1D0C76D}"/>
              </a:ext>
            </a:extLst>
          </p:cNvPr>
          <p:cNvSpPr>
            <a:spLocks noGrp="1"/>
          </p:cNvSpPr>
          <p:nvPr>
            <p:ph type="title"/>
          </p:nvPr>
        </p:nvSpPr>
        <p:spPr/>
        <p:txBody>
          <a:bodyPr/>
          <a:lstStyle/>
          <a:p>
            <a:r>
              <a:rPr lang="fr-FR" dirty="0"/>
              <a:t>Les parents envoient le dossier à la </a:t>
            </a:r>
            <a:r>
              <a:rPr lang="fr-FR" dirty="0" err="1"/>
              <a:t>mdph</a:t>
            </a:r>
            <a:br>
              <a:rPr lang="fr-FR" dirty="0"/>
            </a:br>
            <a:r>
              <a:rPr lang="fr-FR" dirty="0"/>
              <a:t>13 avenue de la Victoire Bourg en </a:t>
            </a:r>
            <a:r>
              <a:rPr lang="fr-FR" dirty="0" err="1"/>
              <a:t>bresse</a:t>
            </a:r>
            <a:endParaRPr lang="fr-FR" dirty="0"/>
          </a:p>
        </p:txBody>
      </p:sp>
      <p:sp>
        <p:nvSpPr>
          <p:cNvPr id="3" name="Espace réservé du contenu 2">
            <a:extLst>
              <a:ext uri="{FF2B5EF4-FFF2-40B4-BE49-F238E27FC236}">
                <a16:creationId xmlns:a16="http://schemas.microsoft.com/office/drawing/2014/main" id="{706F9D4E-F69B-4839-AF91-2268CAD2FFA9}"/>
              </a:ext>
            </a:extLst>
          </p:cNvPr>
          <p:cNvSpPr>
            <a:spLocks noGrp="1"/>
          </p:cNvSpPr>
          <p:nvPr>
            <p:ph idx="1"/>
          </p:nvPr>
        </p:nvSpPr>
        <p:spPr/>
        <p:txBody>
          <a:bodyPr>
            <a:normAutofit fontScale="77500" lnSpcReduction="20000"/>
          </a:bodyPr>
          <a:lstStyle/>
          <a:p>
            <a:r>
              <a:rPr lang="fr-FR" b="1" u="sng" dirty="0"/>
              <a:t>L’instructrice de la MDPH vérifie s’il est recevable. </a:t>
            </a:r>
          </a:p>
          <a:p>
            <a:r>
              <a:rPr lang="fr-FR" dirty="0" err="1"/>
              <a:t>Cerfa</a:t>
            </a:r>
            <a:r>
              <a:rPr lang="fr-FR" dirty="0"/>
              <a:t> : signé par les 2 parents, daté, PI (CI ou passeport en cours de validité), livret de famille, jugement, justificatif de domicile.</a:t>
            </a:r>
          </a:p>
          <a:p>
            <a:r>
              <a:rPr lang="fr-FR" dirty="0"/>
              <a:t>Certificat médical (formulaire MDPH) : moins d’un an, daté, signé, tampon de médecin</a:t>
            </a:r>
          </a:p>
          <a:p>
            <a:r>
              <a:rPr lang="fr-FR" dirty="0"/>
              <a:t>Bilan psychologique (validité de 3 ans)</a:t>
            </a:r>
          </a:p>
          <a:p>
            <a:r>
              <a:rPr lang="fr-FR" dirty="0"/>
              <a:t>Bilans médicaux</a:t>
            </a:r>
          </a:p>
          <a:p>
            <a:r>
              <a:rPr lang="fr-FR" dirty="0"/>
              <a:t>Bilan scolaire : </a:t>
            </a:r>
            <a:r>
              <a:rPr lang="fr-FR" dirty="0" err="1"/>
              <a:t>Gevasco</a:t>
            </a:r>
            <a:endParaRPr lang="fr-FR" dirty="0"/>
          </a:p>
          <a:p>
            <a:r>
              <a:rPr lang="fr-FR" dirty="0"/>
              <a:t>Important : 3 à 4 semaines après le dépôt de dossier un courrier est envoyé à la famille : dossier complet ou demande de pièces supplémentaires + demande de </a:t>
            </a:r>
            <a:r>
              <a:rPr lang="fr-FR" dirty="0" err="1"/>
              <a:t>Gevasco</a:t>
            </a:r>
            <a:r>
              <a:rPr lang="fr-FR" dirty="0"/>
              <a:t> si absent du dossier.</a:t>
            </a:r>
          </a:p>
        </p:txBody>
      </p:sp>
    </p:spTree>
    <p:extLst>
      <p:ext uri="{BB962C8B-B14F-4D97-AF65-F5344CB8AC3E}">
        <p14:creationId xmlns:p14="http://schemas.microsoft.com/office/powerpoint/2010/main" val="622494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832FC6-0977-47E2-9AD2-8697969041FB}"/>
              </a:ext>
            </a:extLst>
          </p:cNvPr>
          <p:cNvSpPr>
            <a:spLocks noGrp="1"/>
          </p:cNvSpPr>
          <p:nvPr>
            <p:ph type="title"/>
          </p:nvPr>
        </p:nvSpPr>
        <p:spPr/>
        <p:txBody>
          <a:bodyPr/>
          <a:lstStyle/>
          <a:p>
            <a:pPr algn="ctr"/>
            <a:r>
              <a:rPr lang="fr-FR" dirty="0"/>
              <a:t>Dossier recevable</a:t>
            </a:r>
          </a:p>
        </p:txBody>
      </p:sp>
      <p:sp>
        <p:nvSpPr>
          <p:cNvPr id="3" name="Espace réservé du contenu 2">
            <a:extLst>
              <a:ext uri="{FF2B5EF4-FFF2-40B4-BE49-F238E27FC236}">
                <a16:creationId xmlns:a16="http://schemas.microsoft.com/office/drawing/2014/main" id="{7B314418-3250-4313-B82B-EB469EDCEF12}"/>
              </a:ext>
            </a:extLst>
          </p:cNvPr>
          <p:cNvSpPr>
            <a:spLocks noGrp="1"/>
          </p:cNvSpPr>
          <p:nvPr>
            <p:ph idx="1"/>
          </p:nvPr>
        </p:nvSpPr>
        <p:spPr>
          <a:xfrm>
            <a:off x="1141413" y="2990056"/>
            <a:ext cx="9905999" cy="3541714"/>
          </a:xfrm>
        </p:spPr>
        <p:txBody>
          <a:bodyPr/>
          <a:lstStyle/>
          <a:p>
            <a:r>
              <a:rPr lang="fr-FR" dirty="0"/>
              <a:t>Il est transmis au médecin et aux </a:t>
            </a:r>
            <a:r>
              <a:rPr lang="fr-FR" dirty="0" err="1"/>
              <a:t>coordonateurs</a:t>
            </a:r>
            <a:r>
              <a:rPr lang="fr-FR" dirty="0"/>
              <a:t> </a:t>
            </a:r>
          </a:p>
          <a:p>
            <a:r>
              <a:rPr lang="fr-FR" dirty="0"/>
              <a:t>Inscrit en Equipe pluridisciplinaire (EP) : médecin, infirmière, enseignant référent, psychologue…</a:t>
            </a:r>
          </a:p>
          <a:p>
            <a:r>
              <a:rPr lang="fr-FR" dirty="0"/>
              <a:t>La MDPH peut encore demander des pièces complémentaires</a:t>
            </a:r>
          </a:p>
        </p:txBody>
      </p:sp>
    </p:spTree>
    <p:extLst>
      <p:ext uri="{BB962C8B-B14F-4D97-AF65-F5344CB8AC3E}">
        <p14:creationId xmlns:p14="http://schemas.microsoft.com/office/powerpoint/2010/main" val="3394748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A48E1D-A426-425A-A02B-0A3E58E8F6D3}"/>
              </a:ext>
            </a:extLst>
          </p:cNvPr>
          <p:cNvSpPr>
            <a:spLocks noGrp="1"/>
          </p:cNvSpPr>
          <p:nvPr>
            <p:ph type="title"/>
          </p:nvPr>
        </p:nvSpPr>
        <p:spPr/>
        <p:txBody>
          <a:bodyPr/>
          <a:lstStyle/>
          <a:p>
            <a:pPr algn="ctr"/>
            <a:r>
              <a:rPr lang="fr-FR" dirty="0"/>
              <a:t>Equipe pluridisciplinaire</a:t>
            </a:r>
          </a:p>
        </p:txBody>
      </p:sp>
      <p:sp>
        <p:nvSpPr>
          <p:cNvPr id="3" name="Espace réservé du contenu 2">
            <a:extLst>
              <a:ext uri="{FF2B5EF4-FFF2-40B4-BE49-F238E27FC236}">
                <a16:creationId xmlns:a16="http://schemas.microsoft.com/office/drawing/2014/main" id="{B320DEFB-58EC-45E6-8437-A911A4DDFBE2}"/>
              </a:ext>
            </a:extLst>
          </p:cNvPr>
          <p:cNvSpPr>
            <a:spLocks noGrp="1"/>
          </p:cNvSpPr>
          <p:nvPr>
            <p:ph idx="1"/>
          </p:nvPr>
        </p:nvSpPr>
        <p:spPr/>
        <p:txBody>
          <a:bodyPr>
            <a:normAutofit fontScale="92500" lnSpcReduction="10000"/>
          </a:bodyPr>
          <a:lstStyle/>
          <a:p>
            <a:r>
              <a:rPr lang="fr-FR" dirty="0"/>
              <a:t>Discussion en équipe : évaluation des besoins de la personne</a:t>
            </a:r>
          </a:p>
          <a:p>
            <a:r>
              <a:rPr lang="fr-FR" dirty="0"/>
              <a:t>L’évaluation et la réponse de la MDPH ne se base pas en lien avec le ou les troubles eux-mêmes, mais selon la répercussion des troubles sur les apprentissages et sur la vie sociale de l’enfant, l’écart à la norme. Importance des éléments apportés par le </a:t>
            </a:r>
            <a:r>
              <a:rPr lang="fr-FR" dirty="0" err="1"/>
              <a:t>Gevasco</a:t>
            </a:r>
            <a:r>
              <a:rPr lang="fr-FR" dirty="0"/>
              <a:t>!</a:t>
            </a:r>
          </a:p>
          <a:p>
            <a:r>
              <a:rPr lang="fr-FR" dirty="0"/>
              <a:t>Il est parfois estimé que les aménagements d’un PPRE ou d’un PAP sont suffisants pour compenser les troubles.</a:t>
            </a:r>
          </a:p>
          <a:p>
            <a:r>
              <a:rPr lang="fr-FR" dirty="0"/>
              <a:t>Envoie d’une proposition aux parents : </a:t>
            </a:r>
            <a:r>
              <a:rPr lang="fr-FR" b="1" dirty="0"/>
              <a:t>PPC  </a:t>
            </a:r>
            <a:r>
              <a:rPr lang="fr-FR" dirty="0"/>
              <a:t>Plan personnalisé de compensation</a:t>
            </a:r>
          </a:p>
        </p:txBody>
      </p:sp>
    </p:spTree>
    <p:extLst>
      <p:ext uri="{BB962C8B-B14F-4D97-AF65-F5344CB8AC3E}">
        <p14:creationId xmlns:p14="http://schemas.microsoft.com/office/powerpoint/2010/main" val="4116713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BE4E5-0291-4758-9D41-AC471409FF45}"/>
              </a:ext>
            </a:extLst>
          </p:cNvPr>
          <p:cNvSpPr>
            <a:spLocks noGrp="1"/>
          </p:cNvSpPr>
          <p:nvPr>
            <p:ph type="title"/>
          </p:nvPr>
        </p:nvSpPr>
        <p:spPr/>
        <p:txBody>
          <a:bodyPr/>
          <a:lstStyle/>
          <a:p>
            <a:pPr algn="ctr"/>
            <a:r>
              <a:rPr lang="fr-FR" dirty="0"/>
              <a:t>Avis de la famille suite à l’Ep</a:t>
            </a:r>
          </a:p>
        </p:txBody>
      </p:sp>
      <p:sp>
        <p:nvSpPr>
          <p:cNvPr id="3" name="Espace réservé du contenu 2">
            <a:extLst>
              <a:ext uri="{FF2B5EF4-FFF2-40B4-BE49-F238E27FC236}">
                <a16:creationId xmlns:a16="http://schemas.microsoft.com/office/drawing/2014/main" id="{6BC6C8DF-EDCC-4BFD-A6AE-57565F4C9491}"/>
              </a:ext>
            </a:extLst>
          </p:cNvPr>
          <p:cNvSpPr>
            <a:spLocks noGrp="1"/>
          </p:cNvSpPr>
          <p:nvPr>
            <p:ph idx="1"/>
          </p:nvPr>
        </p:nvSpPr>
        <p:spPr>
          <a:xfrm>
            <a:off x="1141413" y="2666931"/>
            <a:ext cx="9905999" cy="3694113"/>
          </a:xfrm>
        </p:spPr>
        <p:txBody>
          <a:bodyPr/>
          <a:lstStyle/>
          <a:p>
            <a:r>
              <a:rPr lang="fr-FR" dirty="0"/>
              <a:t>Si la famille est d’accord la proposition passera en CDAPH </a:t>
            </a:r>
            <a:r>
              <a:rPr lang="fr-FR" dirty="0" err="1"/>
              <a:t>plenière</a:t>
            </a:r>
            <a:r>
              <a:rPr lang="fr-FR" dirty="0"/>
              <a:t>. (commission des droits et de l’autonomie des personnes handicapées)</a:t>
            </a:r>
          </a:p>
          <a:p>
            <a:r>
              <a:rPr lang="fr-FR" dirty="0"/>
              <a:t>Si les parents refusent, ils peuvent faire un retour de proposition ou demander à être reçus en CDAPH préparatoire. (Il faut amener de nouveaux éléments)</a:t>
            </a:r>
          </a:p>
          <a:p>
            <a:r>
              <a:rPr lang="fr-FR" dirty="0"/>
              <a:t>Une nouvelle proposition ou un maintien de la proposition initiale sera ensuite formulé.</a:t>
            </a:r>
          </a:p>
        </p:txBody>
      </p:sp>
    </p:spTree>
    <p:extLst>
      <p:ext uri="{BB962C8B-B14F-4D97-AF65-F5344CB8AC3E}">
        <p14:creationId xmlns:p14="http://schemas.microsoft.com/office/powerpoint/2010/main" val="3819247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A197FD-8198-4D65-B637-EF52586DE4D8}"/>
              </a:ext>
            </a:extLst>
          </p:cNvPr>
          <p:cNvSpPr>
            <a:spLocks noGrp="1"/>
          </p:cNvSpPr>
          <p:nvPr>
            <p:ph type="title"/>
          </p:nvPr>
        </p:nvSpPr>
        <p:spPr/>
        <p:txBody>
          <a:bodyPr/>
          <a:lstStyle/>
          <a:p>
            <a:pPr algn="ctr"/>
            <a:r>
              <a:rPr lang="fr-FR" dirty="0"/>
              <a:t>La </a:t>
            </a:r>
            <a:r>
              <a:rPr lang="fr-FR" dirty="0" err="1"/>
              <a:t>cdaph</a:t>
            </a:r>
            <a:r>
              <a:rPr lang="fr-FR" dirty="0"/>
              <a:t> </a:t>
            </a:r>
            <a:r>
              <a:rPr lang="fr-FR" dirty="0" err="1"/>
              <a:t>plenière</a:t>
            </a:r>
            <a:endParaRPr lang="fr-FR" dirty="0"/>
          </a:p>
        </p:txBody>
      </p:sp>
      <p:sp>
        <p:nvSpPr>
          <p:cNvPr id="3" name="Espace réservé du contenu 2">
            <a:extLst>
              <a:ext uri="{FF2B5EF4-FFF2-40B4-BE49-F238E27FC236}">
                <a16:creationId xmlns:a16="http://schemas.microsoft.com/office/drawing/2014/main" id="{A76238D8-DE28-463F-A760-34078E9A6124}"/>
              </a:ext>
            </a:extLst>
          </p:cNvPr>
          <p:cNvSpPr>
            <a:spLocks noGrp="1"/>
          </p:cNvSpPr>
          <p:nvPr>
            <p:ph idx="1"/>
          </p:nvPr>
        </p:nvSpPr>
        <p:spPr/>
        <p:txBody>
          <a:bodyPr>
            <a:normAutofit fontScale="92500"/>
          </a:bodyPr>
          <a:lstStyle/>
          <a:p>
            <a:r>
              <a:rPr lang="fr-FR" dirty="0"/>
              <a:t>Les propositions peuvent être rediscutées par les membres.</a:t>
            </a:r>
          </a:p>
          <a:p>
            <a:r>
              <a:rPr lang="fr-FR" dirty="0"/>
              <a:t>La notification est envoyée aux parents, à l’ERSEH et aux services de l’école inclusive.</a:t>
            </a:r>
          </a:p>
          <a:p>
            <a:r>
              <a:rPr lang="fr-FR" dirty="0"/>
              <a:t>La notification est valable durant toute sa durée de validité et sur le territoire national. Elle ouvre des droits. La famille s’en saisit ou pas et peut changer d’avis en cours de route. La MDPH ouvre des droits aussi « à défaut de places disponibles » (Ex AESH en attendant une place en ULIS…)</a:t>
            </a:r>
          </a:p>
          <a:p>
            <a:r>
              <a:rPr lang="fr-FR" dirty="0"/>
              <a:t>La famille peut encore faire appel de la décision (RAPO et tribunal administratif).</a:t>
            </a:r>
          </a:p>
        </p:txBody>
      </p:sp>
    </p:spTree>
    <p:extLst>
      <p:ext uri="{BB962C8B-B14F-4D97-AF65-F5344CB8AC3E}">
        <p14:creationId xmlns:p14="http://schemas.microsoft.com/office/powerpoint/2010/main" val="97282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2353C2-A65D-40D6-BDF1-BE06856EAEB4}"/>
              </a:ext>
            </a:extLst>
          </p:cNvPr>
          <p:cNvSpPr>
            <a:spLocks noGrp="1"/>
          </p:cNvSpPr>
          <p:nvPr>
            <p:ph type="title"/>
          </p:nvPr>
        </p:nvSpPr>
        <p:spPr>
          <a:xfrm>
            <a:off x="1141413" y="618518"/>
            <a:ext cx="9905998" cy="295882"/>
          </a:xfrm>
        </p:spPr>
        <p:txBody>
          <a:bodyPr>
            <a:normAutofit fontScale="90000"/>
          </a:bodyPr>
          <a:lstStyle/>
          <a:p>
            <a:br>
              <a:rPr lang="fr-FR" dirty="0"/>
            </a:br>
            <a:endParaRPr lang="fr-FR" dirty="0"/>
          </a:p>
        </p:txBody>
      </p:sp>
      <p:pic>
        <p:nvPicPr>
          <p:cNvPr id="4" name="Espace réservé du contenu 3">
            <a:extLst>
              <a:ext uri="{FF2B5EF4-FFF2-40B4-BE49-F238E27FC236}">
                <a16:creationId xmlns:a16="http://schemas.microsoft.com/office/drawing/2014/main" id="{F42F5C6F-F2E5-40CE-9E6A-7F43E8D5B867}"/>
              </a:ext>
            </a:extLst>
          </p:cNvPr>
          <p:cNvPicPr>
            <a:picLocks noGrp="1" noChangeAspect="1"/>
          </p:cNvPicPr>
          <p:nvPr>
            <p:ph idx="1"/>
          </p:nvPr>
        </p:nvPicPr>
        <p:blipFill>
          <a:blip r:embed="rId2"/>
          <a:stretch>
            <a:fillRect/>
          </a:stretch>
        </p:blipFill>
        <p:spPr>
          <a:xfrm>
            <a:off x="1269401" y="766459"/>
            <a:ext cx="9663412" cy="5170515"/>
          </a:xfrm>
          <a:prstGeom prst="rect">
            <a:avLst/>
          </a:prstGeom>
        </p:spPr>
      </p:pic>
    </p:spTree>
    <p:extLst>
      <p:ext uri="{BB962C8B-B14F-4D97-AF65-F5344CB8AC3E}">
        <p14:creationId xmlns:p14="http://schemas.microsoft.com/office/powerpoint/2010/main" val="2421333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AB21D3-B08C-46BF-923C-3306A06F27FB}"/>
              </a:ext>
            </a:extLst>
          </p:cNvPr>
          <p:cNvSpPr>
            <a:spLocks noGrp="1"/>
          </p:cNvSpPr>
          <p:nvPr>
            <p:ph type="title"/>
          </p:nvPr>
        </p:nvSpPr>
        <p:spPr/>
        <p:txBody>
          <a:bodyPr/>
          <a:lstStyle/>
          <a:p>
            <a:r>
              <a:rPr lang="fr-FR" dirty="0"/>
              <a:t>Le pps : projet personnalisé de scolarisation</a:t>
            </a:r>
          </a:p>
        </p:txBody>
      </p:sp>
      <p:pic>
        <p:nvPicPr>
          <p:cNvPr id="4" name="Espace réservé du contenu 3">
            <a:extLst>
              <a:ext uri="{FF2B5EF4-FFF2-40B4-BE49-F238E27FC236}">
                <a16:creationId xmlns:a16="http://schemas.microsoft.com/office/drawing/2014/main" id="{D45FE6BD-B269-4ECE-8437-788A3FF5262D}"/>
              </a:ext>
            </a:extLst>
          </p:cNvPr>
          <p:cNvPicPr>
            <a:picLocks noGrp="1" noChangeAspect="1"/>
          </p:cNvPicPr>
          <p:nvPr>
            <p:ph idx="1"/>
          </p:nvPr>
        </p:nvPicPr>
        <p:blipFill>
          <a:blip r:embed="rId2"/>
          <a:stretch>
            <a:fillRect/>
          </a:stretch>
        </p:blipFill>
        <p:spPr>
          <a:xfrm>
            <a:off x="1881083" y="1858548"/>
            <a:ext cx="8426657" cy="4530461"/>
          </a:xfrm>
          <a:prstGeom prst="rect">
            <a:avLst/>
          </a:prstGeom>
        </p:spPr>
      </p:pic>
    </p:spTree>
    <p:extLst>
      <p:ext uri="{BB962C8B-B14F-4D97-AF65-F5344CB8AC3E}">
        <p14:creationId xmlns:p14="http://schemas.microsoft.com/office/powerpoint/2010/main" val="3651546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237955-0F4C-4AC8-9C1F-20792247B4F8}"/>
              </a:ext>
            </a:extLst>
          </p:cNvPr>
          <p:cNvSpPr>
            <a:spLocks noGrp="1"/>
          </p:cNvSpPr>
          <p:nvPr>
            <p:ph type="title"/>
          </p:nvPr>
        </p:nvSpPr>
        <p:spPr>
          <a:xfrm>
            <a:off x="1141413" y="618518"/>
            <a:ext cx="9905998" cy="256125"/>
          </a:xfrm>
        </p:spPr>
        <p:txBody>
          <a:bodyPr>
            <a:normAutofit fontScale="90000"/>
          </a:bodyPr>
          <a:lstStyle/>
          <a:p>
            <a:br>
              <a:rPr lang="fr-FR" dirty="0"/>
            </a:br>
            <a:endParaRPr lang="fr-FR" dirty="0"/>
          </a:p>
        </p:txBody>
      </p:sp>
      <p:pic>
        <p:nvPicPr>
          <p:cNvPr id="4" name="Espace réservé du contenu 3">
            <a:extLst>
              <a:ext uri="{FF2B5EF4-FFF2-40B4-BE49-F238E27FC236}">
                <a16:creationId xmlns:a16="http://schemas.microsoft.com/office/drawing/2014/main" id="{7EFAF66C-95AE-4436-AB39-B820537414E7}"/>
              </a:ext>
            </a:extLst>
          </p:cNvPr>
          <p:cNvPicPr>
            <a:picLocks noGrp="1" noChangeAspect="1"/>
          </p:cNvPicPr>
          <p:nvPr>
            <p:ph idx="1"/>
          </p:nvPr>
        </p:nvPicPr>
        <p:blipFill>
          <a:blip r:embed="rId2"/>
          <a:stretch>
            <a:fillRect/>
          </a:stretch>
        </p:blipFill>
        <p:spPr>
          <a:xfrm>
            <a:off x="1259231" y="1228117"/>
            <a:ext cx="9634056" cy="5053157"/>
          </a:xfrm>
          <a:prstGeom prst="rect">
            <a:avLst/>
          </a:prstGeom>
        </p:spPr>
      </p:pic>
    </p:spTree>
    <p:extLst>
      <p:ext uri="{BB962C8B-B14F-4D97-AF65-F5344CB8AC3E}">
        <p14:creationId xmlns:p14="http://schemas.microsoft.com/office/powerpoint/2010/main" val="978921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77</TotalTime>
  <Words>1268</Words>
  <Application>Microsoft Office PowerPoint</Application>
  <PresentationFormat>Grand écran</PresentationFormat>
  <Paragraphs>96</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Trebuchet MS</vt:lpstr>
      <vt:lpstr>Tw Cen MT</vt:lpstr>
      <vt:lpstr>Circuit</vt:lpstr>
      <vt:lpstr>Le parcours d’un dossier MDPH (maison départementale des personnes handicapées)</vt:lpstr>
      <vt:lpstr>Les parents envoient le dossier à la mdph 13 avenue de la Victoire Bourg en bresse</vt:lpstr>
      <vt:lpstr>Dossier recevable</vt:lpstr>
      <vt:lpstr>Equipe pluridisciplinaire</vt:lpstr>
      <vt:lpstr>Avis de la famille suite à l’Ep</vt:lpstr>
      <vt:lpstr>La cdaph plenière</vt:lpstr>
      <vt:lpstr> </vt:lpstr>
      <vt:lpstr>Le pps : projet personnalisé de scolarisation</vt:lpstr>
      <vt:lpstr> </vt:lpstr>
      <vt:lpstr>Le MOPPS : mise en œuvre du PPS</vt:lpstr>
      <vt:lpstr>Glossaire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parcours d’un dossier MDPH</dc:title>
  <dc:creator>erseh</dc:creator>
  <cp:lastModifiedBy>ersh</cp:lastModifiedBy>
  <cp:revision>14</cp:revision>
  <dcterms:created xsi:type="dcterms:W3CDTF">2025-10-23T14:33:06Z</dcterms:created>
  <dcterms:modified xsi:type="dcterms:W3CDTF">2025-11-26T10:13:02Z</dcterms:modified>
</cp:coreProperties>
</file>